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6"/>
  </p:sldMasterIdLst>
  <p:notesMasterIdLst>
    <p:notesMasterId r:id="rId22"/>
  </p:notesMasterIdLst>
  <p:sldIdLst>
    <p:sldId id="257" r:id="rId7"/>
    <p:sldId id="303" r:id="rId8"/>
    <p:sldId id="321" r:id="rId9"/>
    <p:sldId id="322" r:id="rId10"/>
    <p:sldId id="331" r:id="rId11"/>
    <p:sldId id="300" r:id="rId12"/>
    <p:sldId id="295" r:id="rId13"/>
    <p:sldId id="308" r:id="rId14"/>
    <p:sldId id="324" r:id="rId15"/>
    <p:sldId id="309" r:id="rId16"/>
    <p:sldId id="311" r:id="rId17"/>
    <p:sldId id="328" r:id="rId18"/>
    <p:sldId id="329" r:id="rId19"/>
    <p:sldId id="330" r:id="rId20"/>
    <p:sldId id="259" r:id="rId21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7C333E0-61B3-418D-9320-4BDA79304EE6}">
          <p14:sldIdLst>
            <p14:sldId id="257"/>
            <p14:sldId id="303"/>
            <p14:sldId id="321"/>
            <p14:sldId id="322"/>
            <p14:sldId id="331"/>
            <p14:sldId id="300"/>
            <p14:sldId id="295"/>
            <p14:sldId id="308"/>
            <p14:sldId id="324"/>
            <p14:sldId id="309"/>
            <p14:sldId id="311"/>
            <p14:sldId id="328"/>
            <p14:sldId id="329"/>
            <p14:sldId id="330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wedes, Judith, 91A NDS" initials="SJ9N" lastIdx="5" clrIdx="0">
    <p:extLst>
      <p:ext uri="{19B8F6BF-5375-455C-9EA6-DF929625EA0E}">
        <p15:presenceInfo xmlns:p15="http://schemas.microsoft.com/office/powerpoint/2012/main" userId="S-1-5-21-1676959238-2108713113-2094694110-337523" providerId="AD"/>
      </p:ext>
    </p:extLst>
  </p:cmAuthor>
  <p:cmAuthor id="2" name="BERNER Cerstin, PAC/BERL" initials="BCP" lastIdx="2" clrIdx="1">
    <p:extLst>
      <p:ext uri="{19B8F6BF-5375-455C-9EA6-DF929625EA0E}">
        <p15:presenceInfo xmlns:p15="http://schemas.microsoft.com/office/powerpoint/2012/main" userId="S::Cerstin.BERNER@oecd.org::cda68826-56c4-4cc2-8ffe-c1fc41982aa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D47"/>
    <a:srgbClr val="FF8427"/>
    <a:srgbClr val="E84C22"/>
    <a:srgbClr val="FFFFFF"/>
    <a:srgbClr val="99CCFF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28" autoAdjust="0"/>
    <p:restoredTop sz="88945" autoAdjust="0"/>
  </p:normalViewPr>
  <p:slideViewPr>
    <p:cSldViewPr snapToGrid="0">
      <p:cViewPr varScale="1">
        <p:scale>
          <a:sx n="134" d="100"/>
          <a:sy n="134" d="100"/>
        </p:scale>
        <p:origin x="1176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976B5-8CB0-43F7-B8C0-EC671E68AFB7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Mastertextstile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CCC5-04B6-4BBD-BA42-8874F4DB722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205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591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9141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9177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5984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3943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9286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591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0610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591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3144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591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30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591"/>
              </a:spcAft>
            </a:pPr>
            <a:endParaRPr lang="it-IT" altLang="it-IT" sz="1100" dirty="0"/>
          </a:p>
        </p:txBody>
      </p:sp>
      <p:sp>
        <p:nvSpPr>
          <p:cNvPr id="9011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A7E783-4D17-4D39-8157-656E8671A8F7}" type="slidenum">
              <a:rPr lang="it-IT">
                <a:solidFill>
                  <a:srgbClr val="000000"/>
                </a:solidFill>
              </a:rPr>
              <a:t>6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137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587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591"/>
              </a:spcAft>
            </a:pPr>
            <a:endParaRPr lang="it-IT" altLang="it-IT" sz="1100" dirty="0"/>
          </a:p>
        </p:txBody>
      </p:sp>
      <p:sp>
        <p:nvSpPr>
          <p:cNvPr id="9011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A7E783-4D17-4D39-8157-656E8671A8F7}" type="slidenum">
              <a:rPr lang="it-IT">
                <a:solidFill>
                  <a:srgbClr val="000000"/>
                </a:solidFill>
              </a:rPr>
              <a:t>8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229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591"/>
              </a:spcAft>
            </a:pPr>
            <a:endParaRPr lang="it-IT" altLang="it-IT" sz="1100" dirty="0"/>
          </a:p>
        </p:txBody>
      </p:sp>
      <p:sp>
        <p:nvSpPr>
          <p:cNvPr id="9011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A7E783-4D17-4D39-8157-656E8671A8F7}" type="slidenum">
              <a:rPr lang="it-IT">
                <a:solidFill>
                  <a:srgbClr val="000000"/>
                </a:solidFill>
              </a:rPr>
              <a:t>9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66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6390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AE1A9-8E7E-D04D-9670-8269DAC153D9}" type="slidenum">
              <a:rPr lang="fr-FR" smtClean="0"/>
              <a:pPr/>
              <a:t>‹Nr.›</a:t>
            </a:fld>
            <a:endParaRPr lang="fr-FR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1"/>
          </p:nvPr>
        </p:nvSpPr>
        <p:spPr>
          <a:xfrm>
            <a:off x="252413" y="1243955"/>
            <a:ext cx="8639175" cy="33035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12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apositive de titre"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64000">
              <a:srgbClr val="7D274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angle_16-9_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974425" cy="3181018"/>
          </a:xfrm>
          <a:prstGeom prst="rect">
            <a:avLst/>
          </a:prstGeom>
        </p:spPr>
      </p:pic>
      <p:pic>
        <p:nvPicPr>
          <p:cNvPr id="16" name="Image 15" descr="angle_16-9_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267" y="1962482"/>
            <a:ext cx="1974425" cy="318101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800" y="330400"/>
            <a:ext cx="518400" cy="1078273"/>
          </a:xfrm>
          <a:prstGeom prst="rect">
            <a:avLst/>
          </a:prstGeom>
        </p:spPr>
      </p:pic>
      <p:pic>
        <p:nvPicPr>
          <p:cNvPr id="18" name="Image 17" descr="OECD_TEXT_20cm_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200" y="4536000"/>
            <a:ext cx="1341882" cy="44577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1605153"/>
            <a:ext cx="6300000" cy="1220847"/>
          </a:xfrm>
        </p:spPr>
        <p:txBody>
          <a:bodyPr anchor="b" anchorCtr="0">
            <a:spAutoFit/>
          </a:bodyPr>
          <a:lstStyle>
            <a:lvl1pPr>
              <a:lnSpc>
                <a:spcPts val="4400"/>
              </a:lnSpc>
              <a:defRPr sz="4300" b="0" cap="all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2880000"/>
            <a:ext cx="6300000" cy="33598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7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20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404000" y="3837820"/>
            <a:ext cx="4500000" cy="183600"/>
          </a:xfrm>
          <a:prstGeom prst="rect">
            <a:avLst/>
          </a:prstGeom>
        </p:spPr>
        <p:txBody>
          <a:bodyPr wrap="none" r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fr-FR" sz="1200" kern="1200" baseline="0" smtClean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2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Centre for </a:t>
            </a:r>
            <a:r>
              <a:rPr lang="fr-FR" sz="1200" kern="1200" baseline="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Entrepreneurship</a:t>
            </a:r>
            <a:r>
              <a:rPr lang="fr-FR" sz="12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, </a:t>
            </a:r>
            <a:r>
              <a:rPr lang="fr-FR" sz="1200" kern="1200" baseline="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SMEs</a:t>
            </a:r>
            <a:r>
              <a:rPr lang="fr-FR" sz="12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, </a:t>
            </a:r>
            <a:r>
              <a:rPr lang="fr-FR" sz="1200" kern="1200" baseline="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Regions</a:t>
            </a:r>
            <a:r>
              <a:rPr lang="fr-FR" sz="12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and Cities (CFE)</a:t>
            </a:r>
            <a:r>
              <a:rPr lang="fr-FR" dirty="0"/>
              <a:t> </a:t>
            </a:r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10" hasCustomPrompt="1"/>
          </p:nvPr>
        </p:nvSpPr>
        <p:spPr>
          <a:xfrm>
            <a:off x="1404000" y="3617709"/>
            <a:ext cx="4500000" cy="183600"/>
          </a:xfrm>
          <a:prstGeom prst="rect">
            <a:avLst/>
          </a:prstGeom>
        </p:spPr>
        <p:txBody>
          <a:bodyPr wrap="none" r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fr-FR" sz="1200" kern="1200" baseline="0" smtClean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2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Click to </a:t>
            </a:r>
            <a:r>
              <a:rPr lang="fr-FR" sz="1200" kern="1200" baseline="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edit</a:t>
            </a:r>
            <a:r>
              <a:rPr lang="fr-FR" sz="12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the date </a:t>
            </a:r>
            <a:r>
              <a:rPr lang="fr-FR" sz="1200" kern="1200" baseline="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here</a:t>
            </a:r>
            <a:endParaRPr lang="fr-FR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1404000" y="4061138"/>
            <a:ext cx="2293083" cy="2409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20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de-DE" dirty="0">
                <a:solidFill>
                  <a:schemeClr val="tx1"/>
                </a:solidFill>
                <a:latin typeface="+mj-lt"/>
              </a:rPr>
              <a:t>Edit # </a:t>
            </a:r>
            <a:r>
              <a:rPr lang="en-US" dirty="0"/>
              <a:t>Hashtag here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410755" y="4711527"/>
            <a:ext cx="570207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aseline="0" dirty="0">
                <a:latin typeface="+mj-lt"/>
              </a:rPr>
              <a:t>     </a:t>
            </a:r>
            <a:r>
              <a:rPr lang="en-US" sz="900" dirty="0">
                <a:latin typeface="+mj-lt"/>
              </a:rPr>
              <a:t>@</a:t>
            </a:r>
            <a:r>
              <a:rPr lang="en-US" sz="900" dirty="0" err="1">
                <a:latin typeface="+mj-lt"/>
              </a:rPr>
              <a:t>OECD_local</a:t>
            </a:r>
            <a:r>
              <a:rPr lang="en-US" sz="900" dirty="0">
                <a:latin typeface="+mj-lt"/>
              </a:rPr>
              <a:t>    </a:t>
            </a:r>
            <a:r>
              <a:rPr lang="en-GB" sz="9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       </a:t>
            </a:r>
            <a:r>
              <a:rPr lang="en-GB" sz="900" dirty="0">
                <a:latin typeface="+mj-lt"/>
              </a:rPr>
              <a:t>www.linkedin.com/company/oecd-local</a:t>
            </a:r>
            <a:r>
              <a:rPr lang="en-GB" sz="9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</a:t>
            </a:r>
            <a:r>
              <a:rPr lang="en-US" sz="900" baseline="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900" dirty="0">
                <a:latin typeface="+mj-lt"/>
                <a:cs typeface="Arial" panose="020B0604020202020204" pitchFamily="34" charset="0"/>
              </a:rPr>
              <a:t>www.oecd.org/</a:t>
            </a:r>
            <a:r>
              <a:rPr lang="en-GB" sz="900" dirty="0" err="1">
                <a:latin typeface="+mj-lt"/>
                <a:cs typeface="Arial" panose="020B0604020202020204" pitchFamily="34" charset="0"/>
              </a:rPr>
              <a:t>cfe</a:t>
            </a:r>
            <a:r>
              <a:rPr lang="en-GB" sz="900" dirty="0">
                <a:latin typeface="+mj-lt"/>
                <a:cs typeface="Arial" panose="020B0604020202020204" pitchFamily="34" charset="0"/>
              </a:rPr>
              <a:t>  | www.trento.oecd.org </a:t>
            </a:r>
            <a:endParaRPr lang="en-US" sz="9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972" y="4786079"/>
            <a:ext cx="117373" cy="954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80" y="4682958"/>
            <a:ext cx="263580" cy="263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084" y="4765859"/>
            <a:ext cx="107713" cy="10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28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/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67C06CA-6BE8-0343-A32B-8F917CC9559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0171" y="0"/>
            <a:ext cx="9164171" cy="51435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370294 w 12192000"/>
              <a:gd name="connsiteY3" fmla="*/ 3388659 h 6858000"/>
              <a:gd name="connsiteX4" fmla="*/ 0 w 12192000"/>
              <a:gd name="connsiteY4" fmla="*/ 0 h 6858000"/>
              <a:gd name="connsiteX0" fmla="*/ 13447 w 12205447"/>
              <a:gd name="connsiteY0" fmla="*/ 0 h 6858000"/>
              <a:gd name="connsiteX1" fmla="*/ 12205447 w 12205447"/>
              <a:gd name="connsiteY1" fmla="*/ 0 h 6858000"/>
              <a:gd name="connsiteX2" fmla="*/ 12205447 w 12205447"/>
              <a:gd name="connsiteY2" fmla="*/ 6858000 h 6858000"/>
              <a:gd name="connsiteX3" fmla="*/ 0 w 12205447"/>
              <a:gd name="connsiteY3" fmla="*/ 2528047 h 6858000"/>
              <a:gd name="connsiteX4" fmla="*/ 13447 w 12205447"/>
              <a:gd name="connsiteY4" fmla="*/ 0 h 6858000"/>
              <a:gd name="connsiteX0" fmla="*/ 40341 w 12232341"/>
              <a:gd name="connsiteY0" fmla="*/ 0 h 6858000"/>
              <a:gd name="connsiteX1" fmla="*/ 12232341 w 12232341"/>
              <a:gd name="connsiteY1" fmla="*/ 0 h 6858000"/>
              <a:gd name="connsiteX2" fmla="*/ 12232341 w 12232341"/>
              <a:gd name="connsiteY2" fmla="*/ 6858000 h 6858000"/>
              <a:gd name="connsiteX3" fmla="*/ 0 w 12232341"/>
              <a:gd name="connsiteY3" fmla="*/ 1559859 h 6858000"/>
              <a:gd name="connsiteX4" fmla="*/ 40341 w 12232341"/>
              <a:gd name="connsiteY4" fmla="*/ 0 h 6858000"/>
              <a:gd name="connsiteX0" fmla="*/ 26894 w 12218894"/>
              <a:gd name="connsiteY0" fmla="*/ 0 h 6858000"/>
              <a:gd name="connsiteX1" fmla="*/ 12218894 w 12218894"/>
              <a:gd name="connsiteY1" fmla="*/ 0 h 6858000"/>
              <a:gd name="connsiteX2" fmla="*/ 12218894 w 12218894"/>
              <a:gd name="connsiteY2" fmla="*/ 6858000 h 6858000"/>
              <a:gd name="connsiteX3" fmla="*/ 0 w 12218894"/>
              <a:gd name="connsiteY3" fmla="*/ 1613647 h 6858000"/>
              <a:gd name="connsiteX4" fmla="*/ 26894 w 1221889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8894" h="6858000">
                <a:moveTo>
                  <a:pt x="26894" y="0"/>
                </a:moveTo>
                <a:lnTo>
                  <a:pt x="12218894" y="0"/>
                </a:lnTo>
                <a:lnTo>
                  <a:pt x="12218894" y="6858000"/>
                </a:lnTo>
                <a:lnTo>
                  <a:pt x="0" y="1613647"/>
                </a:lnTo>
                <a:cubicBezTo>
                  <a:pt x="4482" y="770965"/>
                  <a:pt x="22412" y="842682"/>
                  <a:pt x="26894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</p:spPr>
        <p:txBody>
          <a:bodyPr vert="vert270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ea typeface="Anonymous Pro" panose="02060609030202000504" pitchFamily="49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PHOTO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26701B7F-0003-5242-9D36-DDA3A9A8276C}"/>
              </a:ext>
            </a:extLst>
          </p:cNvPr>
          <p:cNvSpPr/>
          <p:nvPr/>
        </p:nvSpPr>
        <p:spPr>
          <a:xfrm>
            <a:off x="0" y="1159810"/>
            <a:ext cx="9144000" cy="3983691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7000">
                <a:srgbClr val="7D274A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7E3925-0FA3-0B46-BDA5-6344940D3F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265" y="3167411"/>
            <a:ext cx="5146709" cy="168361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3600" b="1" spc="0">
                <a:solidFill>
                  <a:schemeClr val="tx1"/>
                </a:solidFill>
                <a:latin typeface="+mj-lt"/>
                <a:ea typeface="Anonymous Pro" panose="02060609030202000504" pitchFamily="49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me</a:t>
            </a:r>
          </a:p>
          <a:p>
            <a:pPr lvl="0"/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voluptad</a:t>
            </a:r>
            <a:r>
              <a:rPr lang="en-US" dirty="0"/>
              <a:t> at</a:t>
            </a:r>
          </a:p>
          <a:p>
            <a:pPr lvl="0"/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dolormentad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64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77000">
                <a:srgbClr val="7D274A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73" y="4386263"/>
            <a:ext cx="1306562" cy="32091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2812" y="1599750"/>
            <a:ext cx="8453219" cy="972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4000" b="1" dirty="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Say </a:t>
            </a:r>
            <a:r>
              <a:rPr kumimoji="0" lang="fr-FR" sz="4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Thank</a:t>
            </a:r>
            <a:r>
              <a:rPr kumimoji="0" lang="fr-FR" sz="4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</a:t>
            </a:r>
            <a:r>
              <a:rPr kumimoji="0" lang="fr-FR" sz="4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! Or </a:t>
            </a:r>
            <a:r>
              <a:rPr kumimoji="0" lang="fr-FR" sz="4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edit</a:t>
            </a:r>
            <a:r>
              <a:rPr kumimoji="0" lang="fr-FR" sz="4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the </a:t>
            </a:r>
            <a:r>
              <a:rPr kumimoji="0" lang="fr-FR" sz="4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text</a:t>
            </a:r>
            <a:endParaRPr kumimoji="0" lang="fr-FR" sz="4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0794" y="2773471"/>
            <a:ext cx="5146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</a:t>
            </a:r>
            <a:endParaRPr lang="en-US" sz="2800" dirty="0">
              <a:latin typeface="+mj-lt"/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915399" y="2821891"/>
            <a:ext cx="7950632" cy="5461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800" u="none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xxxxxx@oecd.org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12812" y="348178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+mj-lt"/>
              </a:rPr>
              <a:t>Twitter:</a:t>
            </a:r>
            <a:r>
              <a:rPr lang="en-US" sz="1400" baseline="0" dirty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@</a:t>
            </a:r>
            <a:r>
              <a:rPr lang="en-US" sz="1400" dirty="0" err="1">
                <a:latin typeface="+mj-lt"/>
              </a:rPr>
              <a:t>OECD_local</a:t>
            </a:r>
            <a:endParaRPr lang="en-US" sz="1400" dirty="0">
              <a:latin typeface="+mj-lt"/>
            </a:endParaRPr>
          </a:p>
          <a:p>
            <a:r>
              <a:rPr lang="en-US" sz="1400" dirty="0">
                <a:latin typeface="+mj-lt"/>
                <a:cs typeface="Arial" panose="020B0604020202020204" pitchFamily="34" charset="0"/>
              </a:rPr>
              <a:t>LinkedIn: </a:t>
            </a:r>
            <a:r>
              <a:rPr lang="en-GB" sz="1400" dirty="0">
                <a:latin typeface="+mj-lt"/>
              </a:rPr>
              <a:t>www.linkedin.com/company/oecd-local</a:t>
            </a:r>
            <a:endParaRPr lang="en-US" sz="1400" dirty="0">
              <a:latin typeface="+mj-lt"/>
              <a:cs typeface="Arial" panose="020B0604020202020204" pitchFamily="34" charset="0"/>
            </a:endParaRPr>
          </a:p>
          <a:p>
            <a:r>
              <a:rPr lang="en-US" sz="1400" dirty="0">
                <a:latin typeface="+mj-lt"/>
                <a:cs typeface="Arial" panose="020B0604020202020204" pitchFamily="34" charset="0"/>
              </a:rPr>
              <a:t>Website: www.oecd.org/</a:t>
            </a:r>
            <a:r>
              <a:rPr lang="en-GB" sz="1400" dirty="0" err="1">
                <a:latin typeface="+mj-lt"/>
                <a:cs typeface="Arial" panose="020B0604020202020204" pitchFamily="34" charset="0"/>
              </a:rPr>
              <a:t>cfe</a:t>
            </a:r>
            <a:r>
              <a:rPr lang="en-GB" sz="1400" dirty="0">
                <a:latin typeface="+mj-lt"/>
                <a:cs typeface="Arial" panose="020B0604020202020204" pitchFamily="34" charset="0"/>
              </a:rPr>
              <a:t> 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7483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1" y="894244"/>
            <a:ext cx="8229601" cy="312230"/>
          </a:xfrm>
          <a:prstGeom prst="rect">
            <a:avLst/>
          </a:prstGeom>
        </p:spPr>
        <p:txBody>
          <a:bodyPr/>
          <a:lstStyle>
            <a:lvl1pPr marL="0" indent="0" algn="ctr" defTabSz="309555">
              <a:lnSpc>
                <a:spcPct val="100000"/>
              </a:lnSpc>
              <a:spcBef>
                <a:spcPts val="0"/>
              </a:spcBef>
              <a:buSzTx/>
              <a:buNone/>
              <a:defRPr spc="-17">
                <a:latin typeface="Graphik-SemiboldItalic"/>
                <a:ea typeface="Graphik-SemiboldItalic"/>
                <a:cs typeface="Graphik-SemiboldItalic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222571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88">
                <a:solidFill>
                  <a:schemeClr val="tx1"/>
                </a:solidFill>
              </a:defRPr>
            </a:lvl1pPr>
          </a:lstStyle>
          <a:p>
            <a:fld id="{5EEFF26D-3323-4EC8-8DD0-290CDEEA208D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616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55600"/>
            <a:ext cx="9144000" cy="38789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70000">
                <a:srgbClr val="7D274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" y="0"/>
            <a:ext cx="4130298" cy="4755600"/>
          </a:xfrm>
          <a:prstGeom prst="rect">
            <a:avLst/>
          </a:prstGeom>
          <a:gradFill>
            <a:gsLst>
              <a:gs pos="100000">
                <a:srgbClr val="FFFFE7">
                  <a:alpha val="50000"/>
                </a:srgbClr>
              </a:gs>
              <a:gs pos="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112" y="140400"/>
            <a:ext cx="8211888" cy="972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dirty="0"/>
              <a:t>Klicken Sie, um </a:t>
            </a:r>
            <a:r>
              <a:rPr lang="fr-FR" dirty="0" err="1"/>
              <a:t>den Titel der Folie zu bearbeiten</a:t>
            </a:r>
            <a:br>
              <a:rPr lang="fr-FR" dirty="0"/>
            </a:br>
            <a:r>
              <a:rPr lang="fr-FR" dirty="0" err="1"/>
              <a:t>Titel kann </a:t>
            </a:r>
            <a:r>
              <a:rPr lang="fr-FR" dirty="0"/>
              <a:t>auf </a:t>
            </a:r>
            <a:r>
              <a:rPr lang="fr-FR" dirty="0" err="1"/>
              <a:t>zwei Zeilen erweitert werden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222" y="4860152"/>
            <a:ext cx="342000" cy="183600"/>
          </a:xfrm>
          <a:prstGeom prst="rect">
            <a:avLst/>
          </a:prstGeom>
        </p:spPr>
        <p:txBody>
          <a:bodyPr vert="horz" wrap="none" lIns="91440" tIns="45720" rIns="91440" bIns="45720" rtlCol="0" anchor="ctr" anchorCtr="0"/>
          <a:lstStyle>
            <a:lvl1pPr algn="ctr">
              <a:defRPr sz="120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fld id="{11EAE1A9-8E7E-D04D-9670-8269DAC153D9}" type="slidenum">
              <a:rPr lang="fr-FR" smtClean="0"/>
              <a:t>‹Nr.›</a:t>
            </a:fld>
            <a:endParaRPr lang="fr-FR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663F5E9-3E05-9140-AB3A-13FCE0330B8B}"/>
              </a:ext>
            </a:extLst>
          </p:cNvPr>
          <p:cNvSpPr txBox="1">
            <a:spLocks/>
          </p:cNvSpPr>
          <p:nvPr/>
        </p:nvSpPr>
        <p:spPr>
          <a:xfrm>
            <a:off x="252000" y="4854455"/>
            <a:ext cx="792000" cy="183600"/>
          </a:xfrm>
          <a:prstGeom prst="rect">
            <a:avLst/>
          </a:prstGeom>
        </p:spPr>
        <p:txBody>
          <a:bodyPr vert="horz" wrap="none" lIns="91440" tIns="45720" rIns="0" bIns="45720" rtlCol="0" anchor="ctr" anchorCtr="0"/>
          <a:lstStyle>
            <a:defPPr>
              <a:defRPr lang="fr-FR"/>
            </a:defPPr>
            <a:lvl1pPr marL="0" algn="l" defTabSz="457200" rtl="0" eaLnBrk="1" latinLnBrk="0" hangingPunct="1">
              <a:defRPr sz="1200" kern="1200" baseline="0">
                <a:solidFill>
                  <a:srgbClr val="727272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chemeClr val="tx1"/>
                </a:solidFill>
                <a:latin typeface="+mn-lt"/>
              </a:rPr>
              <a:t>OECD | </a:t>
            </a:r>
            <a:r>
              <a:rPr lang="de-DE" sz="1200" dirty="0" err="1">
                <a:solidFill>
                  <a:schemeClr val="tx1"/>
                </a:solidFill>
                <a:latin typeface="+mn-lt"/>
              </a:rPr>
              <a:t>Centre for </a:t>
            </a:r>
            <a:r>
              <a:rPr lang="de-DE" sz="1200" dirty="0">
                <a:solidFill>
                  <a:schemeClr val="tx1"/>
                </a:solidFill>
                <a:latin typeface="+mn-lt"/>
              </a:rPr>
              <a:t>Entrepreneurship, SMEs, </a:t>
            </a:r>
            <a:r>
              <a:rPr lang="de-DE" sz="1200" baseline="0" dirty="0" err="1">
                <a:solidFill>
                  <a:schemeClr val="tx1"/>
                </a:solidFill>
                <a:latin typeface="+mn-lt"/>
              </a:rPr>
              <a:t>Regions </a:t>
            </a:r>
            <a:r>
              <a:rPr lang="de-DE" sz="1200" baseline="0" dirty="0">
                <a:solidFill>
                  <a:schemeClr val="tx1"/>
                </a:solidFill>
                <a:latin typeface="+mn-lt"/>
              </a:rPr>
              <a:t>and Cities </a:t>
            </a:r>
            <a:r>
              <a:rPr lang="de-DE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| </a:t>
            </a:r>
            <a:r>
              <a:rPr lang="fr-F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@OECD_Local </a:t>
            </a:r>
            <a:r>
              <a:rPr lang="de-DE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| OECD Trento Centre</a:t>
            </a:r>
            <a:endParaRPr lang="fr-FR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Image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4331" y="149546"/>
            <a:ext cx="425781" cy="88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017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79" r:id="rId2"/>
    <p:sldLayoutId id="2147483675" r:id="rId3"/>
    <p:sldLayoutId id="2147483680" r:id="rId4"/>
    <p:sldLayoutId id="2147483684" r:id="rId5"/>
    <p:sldLayoutId id="2147483685" r:id="rId6"/>
  </p:sldLayoutIdLst>
  <p:hf hdr="0" ftr="0" dt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000" b="1" kern="120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27272"/>
        </a:buClr>
        <a:buFont typeface="Arial" pitchFamily="34" charset="0"/>
        <a:buChar char="–"/>
        <a:defRPr sz="24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.pn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4000" y="1879252"/>
            <a:ext cx="6300000" cy="138499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sz="2800" cap="none" dirty="0"/>
              <a:t>Erschließung des Potenzials der Telearbeit zur Bewältigung des Arbeitskräftemangels in der Ems-Achse, Deutschland</a:t>
            </a:r>
            <a:endParaRPr lang="en-GB" sz="2800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4243844" y="569343"/>
            <a:ext cx="4500000" cy="183600"/>
          </a:xfrm>
        </p:spPr>
        <p:txBody>
          <a:bodyPr/>
          <a:lstStyle/>
          <a:p>
            <a:pPr algn="r"/>
            <a:r>
              <a:rPr lang="it-IT" dirty="0"/>
              <a:t>19. </a:t>
            </a:r>
            <a:r>
              <a:rPr lang="it-IT" dirty="0" err="1"/>
              <a:t>September</a:t>
            </a:r>
            <a:r>
              <a:rPr lang="it-IT" dirty="0"/>
              <a:t> 2023</a:t>
            </a:r>
          </a:p>
          <a:p>
            <a:pPr algn="r"/>
            <a:r>
              <a:rPr lang="it-IT" dirty="0"/>
              <a:t>Ems-Achse e.V. – </a:t>
            </a:r>
            <a:r>
              <a:rPr lang="it-IT" dirty="0" err="1"/>
              <a:t>Mitgliederversammlung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/>
              <a:t>Lingen</a:t>
            </a:r>
            <a:endParaRPr lang="en-GB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A0D0634-B888-7114-CEF2-F5CC7966539D}"/>
              </a:ext>
            </a:extLst>
          </p:cNvPr>
          <p:cNvSpPr txBox="1">
            <a:spLocks/>
          </p:cNvSpPr>
          <p:nvPr/>
        </p:nvSpPr>
        <p:spPr>
          <a:xfrm>
            <a:off x="861307" y="4298756"/>
            <a:ext cx="4500000" cy="183600"/>
          </a:xfrm>
          <a:prstGeom prst="rect">
            <a:avLst/>
          </a:prstGeom>
        </p:spPr>
        <p:txBody>
          <a:bodyPr wrap="none" r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fr-FR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727272"/>
              </a:buClr>
              <a:buFont typeface="Arial" pitchFamily="34" charset="0"/>
              <a:buNone/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Mattia Corbetta</a:t>
            </a:r>
            <a:r>
              <a:rPr lang="de-DE" dirty="0"/>
              <a:t>, Policy Analyst</a:t>
            </a:r>
            <a:br>
              <a:rPr lang="it-IT" dirty="0"/>
            </a:br>
            <a:r>
              <a:rPr lang="de-DE" dirty="0"/>
              <a:t>OECD Zentrum für lokale Entwicklung, Trient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1316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10</a:t>
            </a:fld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22EEB0-11EF-150E-8620-5379A041218B}"/>
              </a:ext>
            </a:extLst>
          </p:cNvPr>
          <p:cNvSpPr txBox="1"/>
          <p:nvPr/>
        </p:nvSpPr>
        <p:spPr>
          <a:xfrm>
            <a:off x="2270358" y="837840"/>
            <a:ext cx="4602882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Internet-Netzabdeckung für Haushalte, 2022, nach Art der Verbindung</a:t>
            </a:r>
            <a:endParaRPr lang="de-DE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1133AB-3F7A-3BD2-A08F-4771A8FBD7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65" y="1300164"/>
            <a:ext cx="6836857" cy="291977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6AA04E1-4FBC-2E4A-F83E-582CC570ED3F}"/>
              </a:ext>
            </a:extLst>
          </p:cNvPr>
          <p:cNvSpPr txBox="1">
            <a:spLocks/>
          </p:cNvSpPr>
          <p:nvPr/>
        </p:nvSpPr>
        <p:spPr>
          <a:xfrm>
            <a:off x="738731" y="300003"/>
            <a:ext cx="8211888" cy="6256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de-DE" sz="2800" dirty="0"/>
              <a:t>Bewertung der Internet-Infrastruktur</a:t>
            </a:r>
            <a:endParaRPr lang="it-IT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A9D8CF-A91B-2DFD-4515-39E2C64A51F3}"/>
              </a:ext>
            </a:extLst>
          </p:cNvPr>
          <p:cNvSpPr txBox="1"/>
          <p:nvPr/>
        </p:nvSpPr>
        <p:spPr>
          <a:xfrm>
            <a:off x="3459480" y="4410275"/>
            <a:ext cx="5074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</a:rPr>
              <a:t>Quelle: OECD-Berechnungen auf der Grundlage von Bundesnetzagentur, Breitbandatlas.</a:t>
            </a:r>
          </a:p>
        </p:txBody>
      </p:sp>
    </p:spTree>
    <p:extLst>
      <p:ext uri="{BB962C8B-B14F-4D97-AF65-F5344CB8AC3E}">
        <p14:creationId xmlns:p14="http://schemas.microsoft.com/office/powerpoint/2010/main" val="206196476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11</a:t>
            </a:fld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22EEB0-11EF-150E-8620-5379A041218B}"/>
              </a:ext>
            </a:extLst>
          </p:cNvPr>
          <p:cNvSpPr txBox="1"/>
          <p:nvPr/>
        </p:nvSpPr>
        <p:spPr>
          <a:xfrm>
            <a:off x="875359" y="794944"/>
            <a:ext cx="7393281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US" sz="1100" dirty="0">
                <a:solidFill>
                  <a:schemeClr val="bg1"/>
                </a:solidFill>
                <a:cs typeface="Arial" panose="020B0604020202020204" pitchFamily="34" charset="0"/>
              </a:rPr>
              <a:t>Regionale </a:t>
            </a:r>
            <a:r>
              <a:rPr lang="en-US" sz="1100" dirty="0" err="1">
                <a:solidFill>
                  <a:schemeClr val="bg1"/>
                </a:solidFill>
                <a:cs typeface="Arial" panose="020B0604020202020204" pitchFamily="34" charset="0"/>
              </a:rPr>
              <a:t>Abweichungen</a:t>
            </a:r>
            <a:r>
              <a:rPr lang="en-US" sz="1100" dirty="0">
                <a:solidFill>
                  <a:schemeClr val="bg1"/>
                </a:solidFill>
                <a:cs typeface="Arial" panose="020B0604020202020204" pitchFamily="34" charset="0"/>
              </a:rPr>
              <a:t> der allgemeinen und </a:t>
            </a:r>
            <a:r>
              <a:rPr lang="en-US" sz="1100" dirty="0" err="1">
                <a:solidFill>
                  <a:schemeClr val="bg1"/>
                </a:solidFill>
                <a:cs typeface="Arial" panose="020B0604020202020204" pitchFamily="34" charset="0"/>
              </a:rPr>
              <a:t>fortgeschrittenen</a:t>
            </a:r>
            <a:r>
              <a:rPr lang="en-US" sz="1100" dirty="0">
                <a:solidFill>
                  <a:schemeClr val="bg1"/>
                </a:solidFill>
                <a:cs typeface="Arial" panose="020B0604020202020204" pitchFamily="34" charset="0"/>
              </a:rPr>
              <a:t> IKT-</a:t>
            </a:r>
            <a:r>
              <a:rPr lang="en-US" sz="1100" dirty="0" err="1">
                <a:solidFill>
                  <a:schemeClr val="bg1"/>
                </a:solidFill>
                <a:cs typeface="Arial" panose="020B0604020202020204" pitchFamily="34" charset="0"/>
              </a:rPr>
              <a:t>Kompetenzen</a:t>
            </a:r>
            <a:r>
              <a:rPr lang="en-US" sz="1100" dirty="0">
                <a:solidFill>
                  <a:schemeClr val="bg1"/>
                </a:solidFill>
                <a:cs typeface="Arial" panose="020B0604020202020204" pitchFamily="34" charset="0"/>
              </a:rPr>
              <a:t> in deutschen Stellenausschreibungen, unter Berücksichtigung der sektoralen Zusammensetzung</a:t>
            </a:r>
            <a:endParaRPr lang="de-DE" sz="11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518B7E-D8F9-DF65-0ED5-47D0D20D26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509" y="1313135"/>
            <a:ext cx="6156993" cy="28550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850A90-BC99-0B5F-F90C-EF08BD2580C0}"/>
              </a:ext>
            </a:extLst>
          </p:cNvPr>
          <p:cNvSpPr txBox="1">
            <a:spLocks/>
          </p:cNvSpPr>
          <p:nvPr/>
        </p:nvSpPr>
        <p:spPr>
          <a:xfrm>
            <a:off x="738731" y="300003"/>
            <a:ext cx="8211888" cy="6256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de-DE" sz="2400" dirty="0"/>
              <a:t>Bewertung der Nachfrage nach digitalen Kompetenzen</a:t>
            </a:r>
            <a:endParaRPr lang="it-IT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45ACCA-303F-EAF1-619D-F900112008B9}"/>
              </a:ext>
            </a:extLst>
          </p:cNvPr>
          <p:cNvSpPr txBox="1"/>
          <p:nvPr/>
        </p:nvSpPr>
        <p:spPr>
          <a:xfrm>
            <a:off x="3459480" y="4410275"/>
            <a:ext cx="5074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</a:rPr>
              <a:t>Quelle: OECD-Berechnungen auf </a:t>
            </a:r>
            <a:r>
              <a:rPr lang="en-US" sz="800" dirty="0" err="1">
                <a:solidFill>
                  <a:schemeClr val="bg1"/>
                </a:solidFill>
              </a:rPr>
              <a:t>Grundlage</a:t>
            </a:r>
            <a:r>
              <a:rPr lang="en-US" sz="800" dirty="0">
                <a:solidFill>
                  <a:schemeClr val="bg1"/>
                </a:solidFill>
              </a:rPr>
              <a:t> von Lightcast.</a:t>
            </a:r>
          </a:p>
        </p:txBody>
      </p:sp>
    </p:spTree>
    <p:extLst>
      <p:ext uri="{BB962C8B-B14F-4D97-AF65-F5344CB8AC3E}">
        <p14:creationId xmlns:p14="http://schemas.microsoft.com/office/powerpoint/2010/main" val="278865517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12</a:t>
            </a:fld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5A40764-C50F-DF40-33C5-3104296EFECF}"/>
              </a:ext>
            </a:extLst>
          </p:cNvPr>
          <p:cNvSpPr txBox="1">
            <a:spLocks/>
          </p:cNvSpPr>
          <p:nvPr/>
        </p:nvSpPr>
        <p:spPr>
          <a:xfrm>
            <a:off x="738731" y="300003"/>
            <a:ext cx="8211888" cy="6256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de-DE" sz="2800" dirty="0"/>
              <a:t>1. Steigerung der Bereitschaft zur Telearbeit</a:t>
            </a:r>
            <a:endParaRPr lang="it-IT" sz="28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284818F-C8AC-FBA4-9728-53FAC0289CE6}"/>
              </a:ext>
            </a:extLst>
          </p:cNvPr>
          <p:cNvSpPr/>
          <p:nvPr/>
        </p:nvSpPr>
        <p:spPr>
          <a:xfrm>
            <a:off x="691119" y="1393260"/>
            <a:ext cx="1331994" cy="1331994"/>
          </a:xfrm>
          <a:prstGeom prst="ellipse">
            <a:avLst/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ctangle 12" descr="Wireless router">
            <a:extLst>
              <a:ext uri="{FF2B5EF4-FFF2-40B4-BE49-F238E27FC236}">
                <a16:creationId xmlns:a16="http://schemas.microsoft.com/office/drawing/2014/main" id="{D533B151-3D74-342C-0E0D-8BD224A38AC3}"/>
              </a:ext>
            </a:extLst>
          </p:cNvPr>
          <p:cNvSpPr/>
          <p:nvPr/>
        </p:nvSpPr>
        <p:spPr>
          <a:xfrm>
            <a:off x="907116" y="1609258"/>
            <a:ext cx="899999" cy="899999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7AFE7A1-1DF8-BBF0-8D7D-ED47E41032B7}"/>
              </a:ext>
            </a:extLst>
          </p:cNvPr>
          <p:cNvGrpSpPr/>
          <p:nvPr/>
        </p:nvGrpSpPr>
        <p:grpSpPr>
          <a:xfrm>
            <a:off x="457115" y="2941252"/>
            <a:ext cx="1800000" cy="720000"/>
            <a:chOff x="247087" y="2070292"/>
            <a:chExt cx="1800000" cy="720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7917CA8-6D2A-457B-A75F-7CA95AC189CD}"/>
                </a:ext>
              </a:extLst>
            </p:cNvPr>
            <p:cNvSpPr/>
            <p:nvPr/>
          </p:nvSpPr>
          <p:spPr>
            <a:xfrm>
              <a:off x="247087" y="2070292"/>
              <a:ext cx="180000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DEE0117-8779-5558-23F4-8E6AC5F7C9CE}"/>
                </a:ext>
              </a:extLst>
            </p:cNvPr>
            <p:cNvSpPr txBox="1"/>
            <p:nvPr/>
          </p:nvSpPr>
          <p:spPr>
            <a:xfrm>
              <a:off x="247087" y="2070292"/>
              <a:ext cx="180000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GB" sz="1900" b="0" kern="1200" dirty="0">
                  <a:solidFill>
                    <a:schemeClr val="bg1"/>
                  </a:solidFill>
                </a:rPr>
                <a:t>Internet-Infrastruktur</a:t>
              </a:r>
            </a:p>
            <a:p>
              <a:pPr marL="171450" lvl="0" indent="-17145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  <a:defRPr cap="all"/>
              </a:pPr>
              <a:endParaRPr lang="en-US" sz="1200" b="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C4E1BFBE-7492-5B3D-F2FE-B3BB180B75D2}"/>
              </a:ext>
            </a:extLst>
          </p:cNvPr>
          <p:cNvSpPr/>
          <p:nvPr/>
        </p:nvSpPr>
        <p:spPr>
          <a:xfrm>
            <a:off x="2844091" y="1393260"/>
            <a:ext cx="1331994" cy="1331994"/>
          </a:xfrm>
          <a:prstGeom prst="ellipse">
            <a:avLst/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angle 19" descr="Clipboard Checked with solid fill">
            <a:extLst>
              <a:ext uri="{FF2B5EF4-FFF2-40B4-BE49-F238E27FC236}">
                <a16:creationId xmlns:a16="http://schemas.microsoft.com/office/drawing/2014/main" id="{F5C669E4-4E6D-2F02-0DE5-300508726813}"/>
              </a:ext>
            </a:extLst>
          </p:cNvPr>
          <p:cNvSpPr/>
          <p:nvPr/>
        </p:nvSpPr>
        <p:spPr>
          <a:xfrm>
            <a:off x="3060088" y="1609258"/>
            <a:ext cx="899999" cy="899999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CA7B47E-75C7-84AC-8A5F-C6684AC62664}"/>
              </a:ext>
            </a:extLst>
          </p:cNvPr>
          <p:cNvGrpSpPr/>
          <p:nvPr/>
        </p:nvGrpSpPr>
        <p:grpSpPr>
          <a:xfrm>
            <a:off x="2610088" y="2941252"/>
            <a:ext cx="1800000" cy="720000"/>
            <a:chOff x="2362087" y="2070292"/>
            <a:chExt cx="1800000" cy="7200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76DC403-6C0E-8F64-673C-8B5FE86E0018}"/>
                </a:ext>
              </a:extLst>
            </p:cNvPr>
            <p:cNvSpPr/>
            <p:nvPr/>
          </p:nvSpPr>
          <p:spPr>
            <a:xfrm>
              <a:off x="2362087" y="2070292"/>
              <a:ext cx="180000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2121F35-2C86-1B0F-FB05-76654681947C}"/>
                </a:ext>
              </a:extLst>
            </p:cNvPr>
            <p:cNvSpPr txBox="1"/>
            <p:nvPr/>
          </p:nvSpPr>
          <p:spPr>
            <a:xfrm>
              <a:off x="2362087" y="2070292"/>
              <a:ext cx="180000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1900" kern="1200" dirty="0" err="1">
                  <a:solidFill>
                    <a:schemeClr val="bg1"/>
                  </a:solidFill>
                </a:rPr>
                <a:t>Regelwerk</a:t>
              </a:r>
              <a:endParaRPr lang="en-US" sz="19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8DC5907B-07B2-2176-F28F-8D6541D0680C}"/>
              </a:ext>
            </a:extLst>
          </p:cNvPr>
          <p:cNvSpPr/>
          <p:nvPr/>
        </p:nvSpPr>
        <p:spPr>
          <a:xfrm>
            <a:off x="4991659" y="1384440"/>
            <a:ext cx="1331994" cy="1331994"/>
          </a:xfrm>
          <a:prstGeom prst="ellipse">
            <a:avLst/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ectangle 24" descr="Meeting">
            <a:extLst>
              <a:ext uri="{FF2B5EF4-FFF2-40B4-BE49-F238E27FC236}">
                <a16:creationId xmlns:a16="http://schemas.microsoft.com/office/drawing/2014/main" id="{887BA64D-7D85-5653-0353-0AB385BD8795}"/>
              </a:ext>
            </a:extLst>
          </p:cNvPr>
          <p:cNvSpPr/>
          <p:nvPr/>
        </p:nvSpPr>
        <p:spPr>
          <a:xfrm>
            <a:off x="5207656" y="1600438"/>
            <a:ext cx="899999" cy="899999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0FB24CA-CBC1-289E-62E9-EF6DFA59ADDC}"/>
              </a:ext>
            </a:extLst>
          </p:cNvPr>
          <p:cNvGrpSpPr/>
          <p:nvPr/>
        </p:nvGrpSpPr>
        <p:grpSpPr>
          <a:xfrm>
            <a:off x="4757655" y="2941252"/>
            <a:ext cx="2034005" cy="729005"/>
            <a:chOff x="4243082" y="2061287"/>
            <a:chExt cx="2034005" cy="72900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184EF7C-75CB-9CF0-30E5-E179D06B4214}"/>
                </a:ext>
              </a:extLst>
            </p:cNvPr>
            <p:cNvSpPr/>
            <p:nvPr/>
          </p:nvSpPr>
          <p:spPr>
            <a:xfrm>
              <a:off x="4477087" y="2070292"/>
              <a:ext cx="180000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E3C359A-A832-6A75-BA62-319E207C2464}"/>
                </a:ext>
              </a:extLst>
            </p:cNvPr>
            <p:cNvSpPr txBox="1"/>
            <p:nvPr/>
          </p:nvSpPr>
          <p:spPr>
            <a:xfrm>
              <a:off x="4243082" y="2061287"/>
              <a:ext cx="180000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1900" kern="1200" dirty="0">
                  <a:solidFill>
                    <a:schemeClr val="bg1"/>
                  </a:solidFill>
                </a:rPr>
                <a:t>Management-Kultur</a:t>
              </a: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48314EB9-40FE-B926-5168-A72932073498}"/>
              </a:ext>
            </a:extLst>
          </p:cNvPr>
          <p:cNvSpPr/>
          <p:nvPr/>
        </p:nvSpPr>
        <p:spPr>
          <a:xfrm>
            <a:off x="7139227" y="1384440"/>
            <a:ext cx="1331994" cy="1331994"/>
          </a:xfrm>
          <a:prstGeom prst="ellipse">
            <a:avLst/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Rectangle 29" descr="Robot Hand with solid fill">
            <a:extLst>
              <a:ext uri="{FF2B5EF4-FFF2-40B4-BE49-F238E27FC236}">
                <a16:creationId xmlns:a16="http://schemas.microsoft.com/office/drawing/2014/main" id="{5DD8370F-3257-7AE3-7832-E9F42D3BED4D}"/>
              </a:ext>
            </a:extLst>
          </p:cNvPr>
          <p:cNvSpPr/>
          <p:nvPr/>
        </p:nvSpPr>
        <p:spPr>
          <a:xfrm>
            <a:off x="7355224" y="1600438"/>
            <a:ext cx="899999" cy="899999"/>
          </a:xfrm>
          <a:prstGeom prst="rect">
            <a:avLst/>
          </a:pr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A938F91-91B1-CDBB-E0EE-EB1ABB7FA1B5}"/>
              </a:ext>
            </a:extLst>
          </p:cNvPr>
          <p:cNvGrpSpPr/>
          <p:nvPr/>
        </p:nvGrpSpPr>
        <p:grpSpPr>
          <a:xfrm>
            <a:off x="6905222" y="2927253"/>
            <a:ext cx="1800000" cy="720000"/>
            <a:chOff x="6592087" y="2070292"/>
            <a:chExt cx="1800000" cy="720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CA5D914-8A0C-8BF6-96CF-7EB37384492E}"/>
                </a:ext>
              </a:extLst>
            </p:cNvPr>
            <p:cNvSpPr/>
            <p:nvPr/>
          </p:nvSpPr>
          <p:spPr>
            <a:xfrm>
              <a:off x="6592087" y="2070292"/>
              <a:ext cx="180000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1208A7E-645F-3893-DE68-B3AF7813C9E6}"/>
                </a:ext>
              </a:extLst>
            </p:cNvPr>
            <p:cNvSpPr txBox="1"/>
            <p:nvPr/>
          </p:nvSpPr>
          <p:spPr>
            <a:xfrm>
              <a:off x="6592087" y="2070292"/>
              <a:ext cx="180000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GB" sz="1900" kern="1200" dirty="0">
                  <a:solidFill>
                    <a:schemeClr val="bg1"/>
                  </a:solidFill>
                </a:rPr>
                <a:t>Digitalisierung</a:t>
              </a:r>
              <a:endParaRPr lang="en-US" sz="19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9018E549-AB6A-AE0B-529A-1FFEA3AFC0D6}"/>
              </a:ext>
            </a:extLst>
          </p:cNvPr>
          <p:cNvSpPr txBox="1"/>
          <p:nvPr/>
        </p:nvSpPr>
        <p:spPr>
          <a:xfrm>
            <a:off x="146164" y="3543300"/>
            <a:ext cx="289763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08000"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chemeClr val="bg1"/>
                </a:solidFill>
              </a:rPr>
              <a:t>Beseitigung von Hindernissen für den </a:t>
            </a:r>
          </a:p>
          <a:p>
            <a:r>
              <a:rPr lang="it-IT" sz="900" dirty="0">
                <a:solidFill>
                  <a:schemeClr val="bg1"/>
                </a:solidFill>
              </a:rPr>
              <a:t>    Breitbandausbau</a:t>
            </a:r>
          </a:p>
          <a:p>
            <a:pPr indent="-108000"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chemeClr val="bg1"/>
                </a:solidFill>
              </a:rPr>
              <a:t>Modelle zur </a:t>
            </a:r>
            <a:r>
              <a:rPr lang="it-IT" sz="900" dirty="0" err="1">
                <a:solidFill>
                  <a:schemeClr val="bg1"/>
                </a:solidFill>
              </a:rPr>
              <a:t>Aggregation der </a:t>
            </a:r>
            <a:r>
              <a:rPr lang="it-IT" sz="900" dirty="0">
                <a:solidFill>
                  <a:schemeClr val="bg1"/>
                </a:solidFill>
              </a:rPr>
              <a:t>Nachfrage</a:t>
            </a:r>
          </a:p>
          <a:p>
            <a:pPr indent="-108000">
              <a:buFont typeface="Arial" panose="020B0604020202020204" pitchFamily="34" charset="0"/>
              <a:buChar char="•"/>
            </a:pPr>
            <a:r>
              <a:rPr lang="it-IT" sz="900" dirty="0" err="1">
                <a:solidFill>
                  <a:schemeClr val="bg1"/>
                </a:solidFill>
              </a:rPr>
              <a:t>Versorgungsauflagen </a:t>
            </a:r>
            <a:r>
              <a:rPr lang="it-IT" sz="900" dirty="0">
                <a:solidFill>
                  <a:schemeClr val="bg1"/>
                </a:solidFill>
              </a:rPr>
              <a:t>bei </a:t>
            </a:r>
            <a:r>
              <a:rPr lang="it-IT" sz="900" dirty="0" err="1">
                <a:solidFill>
                  <a:schemeClr val="bg1"/>
                </a:solidFill>
              </a:rPr>
              <a:t>Frequenzauktionen</a:t>
            </a:r>
            <a:endParaRPr lang="it-IT" sz="900" dirty="0">
              <a:solidFill>
                <a:schemeClr val="bg1"/>
              </a:solidFill>
            </a:endParaRPr>
          </a:p>
          <a:p>
            <a:pPr indent="-108000"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chemeClr val="bg1"/>
                </a:solidFill>
              </a:rPr>
              <a:t>PPP und </a:t>
            </a:r>
            <a:r>
              <a:rPr lang="it-IT" sz="900" dirty="0" err="1">
                <a:solidFill>
                  <a:schemeClr val="bg1"/>
                </a:solidFill>
              </a:rPr>
              <a:t>kommunale</a:t>
            </a:r>
            <a:r>
              <a:rPr lang="it-IT" sz="900" dirty="0">
                <a:solidFill>
                  <a:schemeClr val="bg1"/>
                </a:solidFill>
              </a:rPr>
              <a:t> </a:t>
            </a:r>
            <a:r>
              <a:rPr lang="it-IT" sz="900" dirty="0" err="1">
                <a:solidFill>
                  <a:schemeClr val="bg1"/>
                </a:solidFill>
              </a:rPr>
              <a:t>Netzwerke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A993EF-9FE5-13A2-EE86-FC34023A0CCB}"/>
              </a:ext>
            </a:extLst>
          </p:cNvPr>
          <p:cNvSpPr txBox="1"/>
          <p:nvPr/>
        </p:nvSpPr>
        <p:spPr>
          <a:xfrm>
            <a:off x="4288552" y="3543300"/>
            <a:ext cx="2670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08000">
              <a:buFont typeface="Arial" panose="020B0604020202020204" pitchFamily="34" charset="0"/>
              <a:buChar char="•"/>
            </a:pPr>
            <a:r>
              <a:rPr lang="it-IT" sz="900" dirty="0" err="1">
                <a:solidFill>
                  <a:schemeClr val="bg1"/>
                </a:solidFill>
              </a:rPr>
              <a:t>Förderung</a:t>
            </a:r>
            <a:r>
              <a:rPr lang="it-IT" sz="900" dirty="0">
                <a:solidFill>
                  <a:schemeClr val="bg1"/>
                </a:solidFill>
              </a:rPr>
              <a:t> </a:t>
            </a:r>
            <a:r>
              <a:rPr lang="it-IT" sz="900" dirty="0" err="1">
                <a:solidFill>
                  <a:schemeClr val="bg1"/>
                </a:solidFill>
              </a:rPr>
              <a:t>einer</a:t>
            </a:r>
            <a:r>
              <a:rPr lang="it-IT" sz="900" dirty="0">
                <a:solidFill>
                  <a:schemeClr val="bg1"/>
                </a:solidFill>
              </a:rPr>
              <a:t> </a:t>
            </a:r>
            <a:r>
              <a:rPr lang="it-IT" sz="900" dirty="0" err="1">
                <a:solidFill>
                  <a:schemeClr val="bg1"/>
                </a:solidFill>
              </a:rPr>
              <a:t>vertrauensbasierten</a:t>
            </a:r>
            <a:r>
              <a:rPr lang="it-IT" sz="900" dirty="0">
                <a:solidFill>
                  <a:schemeClr val="bg1"/>
                </a:solidFill>
              </a:rPr>
              <a:t> </a:t>
            </a:r>
            <a:r>
              <a:rPr lang="it-IT" sz="900" dirty="0" err="1">
                <a:solidFill>
                  <a:schemeClr val="bg1"/>
                </a:solidFill>
              </a:rPr>
              <a:t>Managementkultur</a:t>
            </a:r>
            <a:endParaRPr lang="it-IT" sz="900" dirty="0">
              <a:solidFill>
                <a:schemeClr val="bg1"/>
              </a:solidFill>
            </a:endParaRPr>
          </a:p>
          <a:p>
            <a:pPr indent="-108000"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chemeClr val="bg1"/>
                </a:solidFill>
              </a:rPr>
              <a:t>Ausbau der Ausbildung zur Förderung digitaler </a:t>
            </a:r>
          </a:p>
          <a:p>
            <a:r>
              <a:rPr lang="it-IT" sz="900" dirty="0">
                <a:solidFill>
                  <a:schemeClr val="bg1"/>
                </a:solidFill>
              </a:rPr>
              <a:t>    Kompetenzen</a:t>
            </a:r>
          </a:p>
          <a:p>
            <a:pPr indent="-108000">
              <a:buFont typeface="Arial" panose="020B0604020202020204" pitchFamily="34" charset="0"/>
              <a:buChar char="•"/>
            </a:pPr>
            <a:r>
              <a:rPr lang="it-IT" sz="900" dirty="0" err="1">
                <a:solidFill>
                  <a:schemeClr val="bg1"/>
                </a:solidFill>
              </a:rPr>
              <a:t>Bewertung</a:t>
            </a:r>
            <a:r>
              <a:rPr lang="it-IT" sz="900" dirty="0">
                <a:solidFill>
                  <a:schemeClr val="bg1"/>
                </a:solidFill>
              </a:rPr>
              <a:t> der vorhandenen </a:t>
            </a:r>
            <a:r>
              <a:rPr lang="it-IT" sz="900" dirty="0" err="1">
                <a:solidFill>
                  <a:schemeClr val="bg1"/>
                </a:solidFill>
              </a:rPr>
              <a:t>digitalen</a:t>
            </a:r>
            <a:r>
              <a:rPr lang="it-IT" sz="900" dirty="0">
                <a:solidFill>
                  <a:schemeClr val="bg1"/>
                </a:solidFill>
              </a:rPr>
              <a:t> Fähigkeiten</a:t>
            </a:r>
          </a:p>
          <a:p>
            <a:pPr indent="-108000"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chemeClr val="bg1"/>
                </a:solidFill>
              </a:rPr>
              <a:t>Künftige </a:t>
            </a:r>
            <a:r>
              <a:rPr lang="it-IT" sz="900" dirty="0" err="1">
                <a:solidFill>
                  <a:schemeClr val="bg1"/>
                </a:solidFill>
              </a:rPr>
              <a:t>Qualifikationsanforderungen</a:t>
            </a:r>
            <a:r>
              <a:rPr lang="it-IT" sz="900" dirty="0">
                <a:solidFill>
                  <a:schemeClr val="bg1"/>
                </a:solidFill>
              </a:rPr>
              <a:t> antizipieren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2B90ABC-0593-AA08-0DE6-0EA49E55F690}"/>
              </a:ext>
            </a:extLst>
          </p:cNvPr>
          <p:cNvSpPr txBox="1"/>
          <p:nvPr/>
        </p:nvSpPr>
        <p:spPr>
          <a:xfrm>
            <a:off x="2491120" y="3543300"/>
            <a:ext cx="18933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08000">
              <a:buFont typeface="Arial" panose="020B0604020202020204" pitchFamily="34" charset="0"/>
              <a:buChar char="•"/>
            </a:pPr>
            <a:r>
              <a:rPr lang="it-IT" sz="900" dirty="0" err="1">
                <a:solidFill>
                  <a:schemeClr val="bg1"/>
                </a:solidFill>
              </a:rPr>
              <a:t>Standardisierung</a:t>
            </a:r>
            <a:r>
              <a:rPr lang="it-IT" sz="900" dirty="0">
                <a:solidFill>
                  <a:schemeClr val="bg1"/>
                </a:solidFill>
              </a:rPr>
              <a:t> von und </a:t>
            </a:r>
            <a:r>
              <a:rPr lang="it-IT" sz="900" dirty="0" err="1">
                <a:solidFill>
                  <a:schemeClr val="bg1"/>
                </a:solidFill>
              </a:rPr>
              <a:t>Vereinbarungen</a:t>
            </a:r>
            <a:r>
              <a:rPr lang="it-IT" sz="900" dirty="0">
                <a:solidFill>
                  <a:schemeClr val="bg1"/>
                </a:solidFill>
              </a:rPr>
              <a:t> zur Telearbeit</a:t>
            </a:r>
          </a:p>
          <a:p>
            <a:pPr indent="-108000"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chemeClr val="bg1"/>
                </a:solidFill>
              </a:rPr>
              <a:t>Peer-Learning für HR-Managers</a:t>
            </a:r>
          </a:p>
          <a:p>
            <a:pPr indent="-108000"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chemeClr val="bg1"/>
                </a:solidFill>
              </a:rPr>
              <a:t>Marke "</a:t>
            </a:r>
            <a:r>
              <a:rPr lang="it-IT" sz="900" dirty="0" err="1">
                <a:solidFill>
                  <a:schemeClr val="bg1"/>
                </a:solidFill>
              </a:rPr>
              <a:t>Telearbeiterfreundlicher</a:t>
            </a:r>
            <a:r>
              <a:rPr lang="it-IT" sz="900" dirty="0">
                <a:solidFill>
                  <a:schemeClr val="bg1"/>
                </a:solidFill>
              </a:rPr>
              <a:t> </a:t>
            </a:r>
            <a:r>
              <a:rPr lang="it-IT" sz="900" dirty="0" err="1">
                <a:solidFill>
                  <a:schemeClr val="bg1"/>
                </a:solidFill>
              </a:rPr>
              <a:t>Arbeitgeber</a:t>
            </a:r>
            <a:r>
              <a:rPr lang="it-IT" sz="900" dirty="0">
                <a:solidFill>
                  <a:schemeClr val="bg1"/>
                </a:solidFill>
              </a:rPr>
              <a:t>" 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3811A93-51A6-5057-0E1D-3DDE0373E34B}"/>
              </a:ext>
            </a:extLst>
          </p:cNvPr>
          <p:cNvSpPr txBox="1"/>
          <p:nvPr/>
        </p:nvSpPr>
        <p:spPr>
          <a:xfrm>
            <a:off x="6865341" y="3536156"/>
            <a:ext cx="20326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08000"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chemeClr val="bg1"/>
                </a:solidFill>
              </a:rPr>
              <a:t>Investitionsanreize</a:t>
            </a:r>
          </a:p>
          <a:p>
            <a:pPr indent="-108000"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chemeClr val="bg1"/>
                </a:solidFill>
              </a:rPr>
              <a:t>Schulung und Praxisaustausch</a:t>
            </a:r>
          </a:p>
          <a:p>
            <a:pPr indent="-108000"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chemeClr val="bg1"/>
                </a:solidFill>
              </a:rPr>
              <a:t>Kollaborative Netzwerke</a:t>
            </a:r>
          </a:p>
          <a:p>
            <a:pPr indent="-108000"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chemeClr val="bg1"/>
                </a:solidFill>
              </a:rPr>
              <a:t>Zentren für Innovation</a:t>
            </a:r>
          </a:p>
          <a:p>
            <a:pPr indent="-108000">
              <a:buFont typeface="Arial" panose="020B0604020202020204" pitchFamily="34" charset="0"/>
              <a:buChar char="•"/>
            </a:pPr>
            <a:endParaRPr lang="en-GB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4995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13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21EAFF-E4E0-7706-36F7-F554716416BA}"/>
              </a:ext>
            </a:extLst>
          </p:cNvPr>
          <p:cNvSpPr txBox="1">
            <a:spLocks/>
          </p:cNvSpPr>
          <p:nvPr/>
        </p:nvSpPr>
        <p:spPr>
          <a:xfrm>
            <a:off x="738731" y="300003"/>
            <a:ext cx="8211888" cy="6256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de-DE" sz="2800" dirty="0"/>
              <a:t>2. Bessere Bedingungen für Telearbeiter*innen</a:t>
            </a:r>
            <a:endParaRPr lang="it-IT" sz="28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93A5763-D0C9-D777-3CA8-F38A561BBC68}"/>
              </a:ext>
            </a:extLst>
          </p:cNvPr>
          <p:cNvSpPr/>
          <p:nvPr/>
        </p:nvSpPr>
        <p:spPr>
          <a:xfrm>
            <a:off x="1292343" y="1412520"/>
            <a:ext cx="1331994" cy="1331994"/>
          </a:xfrm>
          <a:prstGeom prst="ellipse">
            <a:avLst/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 4" descr="Bus">
            <a:extLst>
              <a:ext uri="{FF2B5EF4-FFF2-40B4-BE49-F238E27FC236}">
                <a16:creationId xmlns:a16="http://schemas.microsoft.com/office/drawing/2014/main" id="{E9FFA8E3-ADFC-8386-5AFD-7E6C7263DAA3}"/>
              </a:ext>
            </a:extLst>
          </p:cNvPr>
          <p:cNvSpPr/>
          <p:nvPr/>
        </p:nvSpPr>
        <p:spPr>
          <a:xfrm>
            <a:off x="1531198" y="1628518"/>
            <a:ext cx="899999" cy="899999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42D49D6-B613-1144-009F-4C460D440FCC}"/>
              </a:ext>
            </a:extLst>
          </p:cNvPr>
          <p:cNvSpPr/>
          <p:nvPr/>
        </p:nvSpPr>
        <p:spPr>
          <a:xfrm>
            <a:off x="3872155" y="1412520"/>
            <a:ext cx="1331994" cy="1331994"/>
          </a:xfrm>
          <a:prstGeom prst="ellipse">
            <a:avLst/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 descr="Cycle with people with solid fill">
            <a:extLst>
              <a:ext uri="{FF2B5EF4-FFF2-40B4-BE49-F238E27FC236}">
                <a16:creationId xmlns:a16="http://schemas.microsoft.com/office/drawing/2014/main" id="{B41DCCAA-6581-257A-BA32-419A8FC7DCC0}"/>
              </a:ext>
            </a:extLst>
          </p:cNvPr>
          <p:cNvSpPr/>
          <p:nvPr/>
        </p:nvSpPr>
        <p:spPr>
          <a:xfrm>
            <a:off x="4073447" y="1635662"/>
            <a:ext cx="899999" cy="899999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F336784-A4D9-D8B0-DEBC-1BA031758D86}"/>
              </a:ext>
            </a:extLst>
          </p:cNvPr>
          <p:cNvSpPr/>
          <p:nvPr/>
        </p:nvSpPr>
        <p:spPr>
          <a:xfrm>
            <a:off x="6451967" y="1412520"/>
            <a:ext cx="1331994" cy="1331994"/>
          </a:xfrm>
          <a:prstGeom prst="ellipse">
            <a:avLst/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Rectangle 33" descr="Graduation cap with solid fill">
            <a:extLst>
              <a:ext uri="{FF2B5EF4-FFF2-40B4-BE49-F238E27FC236}">
                <a16:creationId xmlns:a16="http://schemas.microsoft.com/office/drawing/2014/main" id="{E5E920F7-ED33-7449-EE01-82717964411C}"/>
              </a:ext>
            </a:extLst>
          </p:cNvPr>
          <p:cNvSpPr/>
          <p:nvPr/>
        </p:nvSpPr>
        <p:spPr>
          <a:xfrm>
            <a:off x="6690823" y="1628518"/>
            <a:ext cx="899999" cy="899999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3DA00D4-1EDE-4AA7-CE97-D2DF6C59A929}"/>
              </a:ext>
            </a:extLst>
          </p:cNvPr>
          <p:cNvGrpSpPr/>
          <p:nvPr/>
        </p:nvGrpSpPr>
        <p:grpSpPr>
          <a:xfrm>
            <a:off x="945840" y="2926437"/>
            <a:ext cx="2047857" cy="758032"/>
            <a:chOff x="57124" y="1886352"/>
            <a:chExt cx="2047857" cy="758032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02E67A9-4CC4-22DC-E12C-FB549F41337B}"/>
                </a:ext>
              </a:extLst>
            </p:cNvPr>
            <p:cNvSpPr/>
            <p:nvPr/>
          </p:nvSpPr>
          <p:spPr>
            <a:xfrm>
              <a:off x="57124" y="1886352"/>
              <a:ext cx="2025000" cy="7425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E7A1D86-7178-7B79-DCD2-B9F4E2A742F3}"/>
                </a:ext>
              </a:extLst>
            </p:cNvPr>
            <p:cNvSpPr txBox="1"/>
            <p:nvPr/>
          </p:nvSpPr>
          <p:spPr>
            <a:xfrm>
              <a:off x="79981" y="1901884"/>
              <a:ext cx="2025000" cy="742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GB" sz="1900" kern="1200" dirty="0">
                  <a:solidFill>
                    <a:schemeClr val="bg1"/>
                  </a:solidFill>
                </a:rPr>
                <a:t>Verbesserter Nahverkehr</a:t>
              </a:r>
              <a:endParaRPr lang="en-US" sz="19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D8EC537-40B0-F32C-A796-6553A4FAB85C}"/>
              </a:ext>
            </a:extLst>
          </p:cNvPr>
          <p:cNvGrpSpPr/>
          <p:nvPr/>
        </p:nvGrpSpPr>
        <p:grpSpPr>
          <a:xfrm>
            <a:off x="2970840" y="2926437"/>
            <a:ext cx="3120222" cy="758032"/>
            <a:chOff x="2475371" y="1819208"/>
            <a:chExt cx="3503905" cy="758032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777DFC3-58E1-14B7-467C-9EB5F94C0614}"/>
                </a:ext>
              </a:extLst>
            </p:cNvPr>
            <p:cNvSpPr/>
            <p:nvPr/>
          </p:nvSpPr>
          <p:spPr>
            <a:xfrm>
              <a:off x="2866791" y="1834740"/>
              <a:ext cx="3112485" cy="7425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72252A6-3DE4-1471-1E76-EF7B8ECE1B2A}"/>
                </a:ext>
              </a:extLst>
            </p:cNvPr>
            <p:cNvSpPr txBox="1"/>
            <p:nvPr/>
          </p:nvSpPr>
          <p:spPr>
            <a:xfrm>
              <a:off x="2475371" y="1819208"/>
              <a:ext cx="3347551" cy="742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GB" sz="1600" kern="1200" dirty="0">
                  <a:solidFill>
                    <a:schemeClr val="bg1"/>
                  </a:solidFill>
                </a:rPr>
                <a:t>Förderung </a:t>
              </a:r>
              <a:r>
                <a:rPr lang="en-GB" sz="1600" kern="1200" dirty="0" err="1">
                  <a:solidFill>
                    <a:schemeClr val="bg1"/>
                  </a:solidFill>
                </a:rPr>
                <a:t>einer</a:t>
              </a:r>
              <a:r>
                <a:rPr lang="en-GB" sz="1600" kern="1200" dirty="0">
                  <a:solidFill>
                    <a:schemeClr val="bg1"/>
                  </a:solidFill>
                </a:rPr>
                <a:t> </a:t>
              </a:r>
              <a:br>
                <a:rPr lang="en-GB" sz="1600" kern="1200" dirty="0">
                  <a:solidFill>
                    <a:schemeClr val="bg1"/>
                  </a:solidFill>
                </a:rPr>
              </a:br>
              <a:r>
                <a:rPr lang="en-GB" sz="1600" kern="1200" dirty="0" err="1">
                  <a:solidFill>
                    <a:schemeClr val="bg1"/>
                  </a:solidFill>
                </a:rPr>
                <a:t>dynamischen</a:t>
              </a:r>
              <a:r>
                <a:rPr lang="en-GB" sz="1600" kern="1200" dirty="0">
                  <a:solidFill>
                    <a:schemeClr val="bg1"/>
                  </a:solidFill>
                </a:rPr>
                <a:t> </a:t>
              </a:r>
              <a:br>
                <a:rPr lang="en-GB" sz="1600" kern="1200" dirty="0">
                  <a:solidFill>
                    <a:schemeClr val="bg1"/>
                  </a:solidFill>
                </a:rPr>
              </a:br>
              <a:r>
                <a:rPr lang="en-GB" sz="1600" kern="1200" dirty="0">
                  <a:solidFill>
                    <a:schemeClr val="bg1"/>
                  </a:solidFill>
                </a:rPr>
                <a:t>Gemeinschaft</a:t>
              </a:r>
              <a:endParaRPr lang="en-US" sz="16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C735344-D1A0-97B3-667B-D4FA996050CB}"/>
              </a:ext>
            </a:extLst>
          </p:cNvPr>
          <p:cNvGrpSpPr/>
          <p:nvPr/>
        </p:nvGrpSpPr>
        <p:grpSpPr>
          <a:xfrm>
            <a:off x="5772908" y="2926437"/>
            <a:ext cx="2690111" cy="742500"/>
            <a:chOff x="5949063" y="1878986"/>
            <a:chExt cx="2690111" cy="7425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5475C7B-09D8-FDE9-1829-0E2A388A1428}"/>
                </a:ext>
              </a:extLst>
            </p:cNvPr>
            <p:cNvSpPr/>
            <p:nvPr/>
          </p:nvSpPr>
          <p:spPr>
            <a:xfrm>
              <a:off x="5949063" y="1878986"/>
              <a:ext cx="2690111" cy="7425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8465F74-6483-9AB0-9EDA-79598917ED76}"/>
                </a:ext>
              </a:extLst>
            </p:cNvPr>
            <p:cNvSpPr txBox="1"/>
            <p:nvPr/>
          </p:nvSpPr>
          <p:spPr>
            <a:xfrm>
              <a:off x="5949063" y="1878986"/>
              <a:ext cx="2690111" cy="742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GB" sz="1900" kern="1200" dirty="0" err="1">
                  <a:solidFill>
                    <a:schemeClr val="bg1"/>
                  </a:solidFill>
                </a:rPr>
                <a:t>Gewinnung</a:t>
              </a:r>
              <a:r>
                <a:rPr lang="en-GB" sz="1900" kern="1200" dirty="0">
                  <a:solidFill>
                    <a:schemeClr val="bg1"/>
                  </a:solidFill>
                </a:rPr>
                <a:t> Junger </a:t>
              </a:r>
              <a:r>
                <a:rPr lang="en-GB" sz="1900" kern="1200" dirty="0" err="1">
                  <a:solidFill>
                    <a:schemeClr val="bg1"/>
                  </a:solidFill>
                </a:rPr>
                <a:t>Talente</a:t>
              </a:r>
              <a:r>
                <a:rPr lang="en-GB" sz="1900" kern="1200" dirty="0">
                  <a:solidFill>
                    <a:schemeClr val="bg1"/>
                  </a:solidFill>
                </a:rPr>
                <a:t> </a:t>
              </a:r>
              <a:endParaRPr lang="en-US" sz="19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F3C5E3B6-6C84-EA6E-B9BB-2E43476ABB3B}"/>
              </a:ext>
            </a:extLst>
          </p:cNvPr>
          <p:cNvSpPr txBox="1"/>
          <p:nvPr/>
        </p:nvSpPr>
        <p:spPr>
          <a:xfrm>
            <a:off x="431804" y="3700001"/>
            <a:ext cx="27980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080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</a:rPr>
              <a:t>Gemeinsame Mobilitätslösungen (Ride- &amp; Carsharing)</a:t>
            </a:r>
          </a:p>
          <a:p>
            <a:pPr indent="-108000">
              <a:buFont typeface="Arial" panose="020B0604020202020204" pitchFamily="34" charset="0"/>
              <a:buChar char="•"/>
            </a:pPr>
            <a:r>
              <a:rPr lang="en-US" sz="900" dirty="0" err="1">
                <a:solidFill>
                  <a:schemeClr val="bg1"/>
                </a:solidFill>
              </a:rPr>
              <a:t>Aktive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Mobilitätsstrategien</a:t>
            </a:r>
            <a:r>
              <a:rPr lang="en-US" sz="900" dirty="0">
                <a:solidFill>
                  <a:schemeClr val="bg1"/>
                </a:solidFill>
              </a:rPr>
              <a:t> (E-Bikes, Mikromobilität)</a:t>
            </a:r>
          </a:p>
          <a:p>
            <a:pPr indent="-1080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</a:rPr>
              <a:t>Mobilitätsknotenpunkte und MaaS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8BA30F5-5807-3486-52C7-0F7954E34FF0}"/>
              </a:ext>
            </a:extLst>
          </p:cNvPr>
          <p:cNvSpPr txBox="1"/>
          <p:nvPr/>
        </p:nvSpPr>
        <p:spPr>
          <a:xfrm>
            <a:off x="3223071" y="3684468"/>
            <a:ext cx="2964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08000">
              <a:buFont typeface="Arial" panose="020B0604020202020204" pitchFamily="34" charset="0"/>
              <a:buChar char="•"/>
            </a:pPr>
            <a:r>
              <a:rPr lang="en-US" sz="900" dirty="0" err="1">
                <a:solidFill>
                  <a:schemeClr val="bg1"/>
                </a:solidFill>
              </a:rPr>
              <a:t>Umfrage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unter</a:t>
            </a:r>
            <a:r>
              <a:rPr lang="en-US" sz="900" dirty="0">
                <a:solidFill>
                  <a:schemeClr val="bg1"/>
                </a:solidFill>
              </a:rPr>
              <a:t> Coworking-Space-</a:t>
            </a:r>
            <a:r>
              <a:rPr lang="en-US" sz="900" dirty="0" err="1">
                <a:solidFill>
                  <a:schemeClr val="bg1"/>
                </a:solidFill>
              </a:rPr>
              <a:t>Nutzer</a:t>
            </a:r>
            <a:r>
              <a:rPr lang="en-US" sz="900" dirty="0">
                <a:solidFill>
                  <a:schemeClr val="bg1"/>
                </a:solidFill>
              </a:rPr>
              <a:t>*</a:t>
            </a:r>
            <a:r>
              <a:rPr lang="en-US" sz="900" dirty="0" err="1">
                <a:solidFill>
                  <a:schemeClr val="bg1"/>
                </a:solidFill>
              </a:rPr>
              <a:t>innen</a:t>
            </a:r>
            <a:endParaRPr lang="en-US" sz="900" dirty="0">
              <a:solidFill>
                <a:schemeClr val="bg1"/>
              </a:solidFill>
            </a:endParaRPr>
          </a:p>
          <a:p>
            <a:pPr indent="-108000">
              <a:buFont typeface="Arial" panose="020B0604020202020204" pitchFamily="34" charset="0"/>
              <a:buChar char="•"/>
            </a:pPr>
            <a:r>
              <a:rPr lang="en-US" sz="900" dirty="0" err="1">
                <a:solidFill>
                  <a:schemeClr val="bg1"/>
                </a:solidFill>
              </a:rPr>
              <a:t>Wissensaustausch</a:t>
            </a:r>
            <a:r>
              <a:rPr lang="en-US" sz="900" dirty="0">
                <a:solidFill>
                  <a:schemeClr val="bg1"/>
                </a:solidFill>
              </a:rPr>
              <a:t> zwischen Coworking Spaces</a:t>
            </a:r>
          </a:p>
          <a:p>
            <a:pPr indent="-108000">
              <a:buFont typeface="Arial" panose="020B0604020202020204" pitchFamily="34" charset="0"/>
              <a:buChar char="•"/>
            </a:pPr>
            <a:r>
              <a:rPr lang="en-US" sz="900" dirty="0" err="1">
                <a:solidFill>
                  <a:schemeClr val="bg1"/>
                </a:solidFill>
              </a:rPr>
              <a:t>Gemeinsame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Dienstleistungen</a:t>
            </a:r>
            <a:r>
              <a:rPr lang="en-US" sz="900" dirty="0">
                <a:solidFill>
                  <a:schemeClr val="bg1"/>
                </a:solidFill>
              </a:rPr>
              <a:t> und Veranstaltungen anbieten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C7064E4-BC56-A978-F906-99170A726CD5}"/>
              </a:ext>
            </a:extLst>
          </p:cNvPr>
          <p:cNvSpPr txBox="1"/>
          <p:nvPr/>
        </p:nvSpPr>
        <p:spPr>
          <a:xfrm>
            <a:off x="5897851" y="3661329"/>
            <a:ext cx="26901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080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</a:rPr>
              <a:t>Erweiterung der Hochschulbildungsmöglichkeiten</a:t>
            </a:r>
          </a:p>
          <a:p>
            <a:pPr indent="-1080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</a:rPr>
              <a:t>Berufsbildung, Lehrstellen, Praktika</a:t>
            </a:r>
          </a:p>
          <a:p>
            <a:pPr indent="-1080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</a:rPr>
              <a:t>Sport, Freizeit, Kultur, Erholungseinrichtungen</a:t>
            </a:r>
          </a:p>
        </p:txBody>
      </p:sp>
    </p:spTree>
    <p:extLst>
      <p:ext uri="{BB962C8B-B14F-4D97-AF65-F5344CB8AC3E}">
        <p14:creationId xmlns:p14="http://schemas.microsoft.com/office/powerpoint/2010/main" val="373440452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14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D8ECF7-7D92-46B9-5A66-4031AACDED06}"/>
              </a:ext>
            </a:extLst>
          </p:cNvPr>
          <p:cNvSpPr txBox="1">
            <a:spLocks/>
          </p:cNvSpPr>
          <p:nvPr/>
        </p:nvSpPr>
        <p:spPr>
          <a:xfrm>
            <a:off x="742950" y="300003"/>
            <a:ext cx="8908256" cy="6256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de-DE" sz="2400" dirty="0"/>
              <a:t>3. Zielgruppen zur Behebung des Arbeitskräftemangels</a:t>
            </a:r>
            <a:endParaRPr lang="it-IT" sz="24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E740600-A978-A806-2D15-1E377A6645A9}"/>
              </a:ext>
            </a:extLst>
          </p:cNvPr>
          <p:cNvSpPr/>
          <p:nvPr/>
        </p:nvSpPr>
        <p:spPr>
          <a:xfrm>
            <a:off x="1292343" y="1412520"/>
            <a:ext cx="1331994" cy="1331994"/>
          </a:xfrm>
          <a:prstGeom prst="ellipse">
            <a:avLst/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725991A-49DC-441F-97F2-0CD868D1A6C4}"/>
              </a:ext>
            </a:extLst>
          </p:cNvPr>
          <p:cNvSpPr/>
          <p:nvPr/>
        </p:nvSpPr>
        <p:spPr>
          <a:xfrm>
            <a:off x="3872155" y="1412520"/>
            <a:ext cx="1331994" cy="1331994"/>
          </a:xfrm>
          <a:prstGeom prst="ellipse">
            <a:avLst/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C0589A6-E645-0B2C-7C2B-E8F1C65B326B}"/>
              </a:ext>
            </a:extLst>
          </p:cNvPr>
          <p:cNvSpPr/>
          <p:nvPr/>
        </p:nvSpPr>
        <p:spPr>
          <a:xfrm>
            <a:off x="6451967" y="1412520"/>
            <a:ext cx="1331994" cy="1331994"/>
          </a:xfrm>
          <a:prstGeom prst="ellipse">
            <a:avLst/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6F7389-31E2-33A7-3C5A-4E48C1E097DA}"/>
              </a:ext>
            </a:extLst>
          </p:cNvPr>
          <p:cNvGrpSpPr/>
          <p:nvPr/>
        </p:nvGrpSpPr>
        <p:grpSpPr>
          <a:xfrm>
            <a:off x="945840" y="2926437"/>
            <a:ext cx="2047857" cy="758032"/>
            <a:chOff x="57124" y="1886352"/>
            <a:chExt cx="2047857" cy="75803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114CDB5-7624-7844-C499-30E01FB7DF9C}"/>
                </a:ext>
              </a:extLst>
            </p:cNvPr>
            <p:cNvSpPr/>
            <p:nvPr/>
          </p:nvSpPr>
          <p:spPr>
            <a:xfrm>
              <a:off x="57124" y="1886352"/>
              <a:ext cx="2025000" cy="7425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1D17E0C-6960-B685-1AA9-2FED1A83B95F}"/>
                </a:ext>
              </a:extLst>
            </p:cNvPr>
            <p:cNvSpPr txBox="1"/>
            <p:nvPr/>
          </p:nvSpPr>
          <p:spPr>
            <a:xfrm>
              <a:off x="79981" y="1901884"/>
              <a:ext cx="2025000" cy="742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lvl="0" algn="ctr">
                <a:defRPr cap="all"/>
              </a:pPr>
              <a:r>
                <a:rPr lang="en-GB" sz="1600" dirty="0">
                  <a:solidFill>
                    <a:schemeClr val="bg1"/>
                  </a:solidFill>
                </a:rPr>
                <a:t>Mobilisierung der Nichterwerbstätigen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13496A2-FF5A-C329-DFBA-6BDEFB0B8CBF}"/>
              </a:ext>
            </a:extLst>
          </p:cNvPr>
          <p:cNvGrpSpPr/>
          <p:nvPr/>
        </p:nvGrpSpPr>
        <p:grpSpPr>
          <a:xfrm>
            <a:off x="3015757" y="2934238"/>
            <a:ext cx="3112485" cy="750231"/>
            <a:chOff x="2866791" y="1827009"/>
            <a:chExt cx="3112485" cy="75023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000FF66-8F37-4488-C1AB-A6A9EB29A4BE}"/>
                </a:ext>
              </a:extLst>
            </p:cNvPr>
            <p:cNvSpPr/>
            <p:nvPr/>
          </p:nvSpPr>
          <p:spPr>
            <a:xfrm>
              <a:off x="2866791" y="1834740"/>
              <a:ext cx="3112485" cy="7425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A76BB62-27B5-C308-F8B5-7F7BC339DB83}"/>
                </a:ext>
              </a:extLst>
            </p:cNvPr>
            <p:cNvSpPr txBox="1"/>
            <p:nvPr/>
          </p:nvSpPr>
          <p:spPr>
            <a:xfrm>
              <a:off x="2866791" y="1827009"/>
              <a:ext cx="3112485" cy="742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GB" sz="1600" kern="1200" dirty="0">
                  <a:solidFill>
                    <a:schemeClr val="bg1"/>
                  </a:solidFill>
                </a:rPr>
                <a:t>Ausweitung des </a:t>
              </a:r>
              <a:br>
                <a:rPr lang="en-GB" sz="1600" kern="1200" dirty="0">
                  <a:solidFill>
                    <a:schemeClr val="bg1"/>
                  </a:solidFill>
                </a:rPr>
              </a:br>
              <a:r>
                <a:rPr lang="en-GB" sz="1600" kern="1200" dirty="0" err="1">
                  <a:solidFill>
                    <a:schemeClr val="bg1"/>
                  </a:solidFill>
                </a:rPr>
                <a:t>Talentpools</a:t>
              </a:r>
              <a:endParaRPr lang="en-US" sz="16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34B8701-8DD0-9F31-2EF3-E3FB7B205212}"/>
              </a:ext>
            </a:extLst>
          </p:cNvPr>
          <p:cNvGrpSpPr/>
          <p:nvPr/>
        </p:nvGrpSpPr>
        <p:grpSpPr>
          <a:xfrm>
            <a:off x="5772908" y="2926437"/>
            <a:ext cx="2690111" cy="742500"/>
            <a:chOff x="5949063" y="1878986"/>
            <a:chExt cx="2690111" cy="7425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89D125D-2A2C-469D-92A3-99D176438DFD}"/>
                </a:ext>
              </a:extLst>
            </p:cNvPr>
            <p:cNvSpPr/>
            <p:nvPr/>
          </p:nvSpPr>
          <p:spPr>
            <a:xfrm>
              <a:off x="5949063" y="1878986"/>
              <a:ext cx="2690111" cy="7425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8FBFA0E-8B7B-6BD8-0EAC-1B849A91F692}"/>
                </a:ext>
              </a:extLst>
            </p:cNvPr>
            <p:cNvSpPr txBox="1"/>
            <p:nvPr/>
          </p:nvSpPr>
          <p:spPr>
            <a:xfrm>
              <a:off x="5949063" y="1878986"/>
              <a:ext cx="2690111" cy="742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GB" sz="1600" dirty="0">
                  <a:solidFill>
                    <a:schemeClr val="bg1"/>
                  </a:solidFill>
                </a:rPr>
                <a:t>Talente </a:t>
              </a:r>
              <a:r>
                <a:rPr lang="en-GB" sz="1600" dirty="0" err="1">
                  <a:solidFill>
                    <a:schemeClr val="bg1"/>
                  </a:solidFill>
                </a:rPr>
                <a:t>aus</a:t>
              </a:r>
              <a:r>
                <a:rPr lang="en-GB" sz="1600" dirty="0">
                  <a:solidFill>
                    <a:schemeClr val="bg1"/>
                  </a:solidFill>
                </a:rPr>
                <a:t> stark </a:t>
              </a:r>
              <a:r>
                <a:rPr lang="en-GB" sz="1600" dirty="0" err="1">
                  <a:solidFill>
                    <a:schemeClr val="bg1"/>
                  </a:solidFill>
                </a:rPr>
                <a:t>besiedelten</a:t>
              </a:r>
              <a:r>
                <a:rPr lang="en-GB" sz="1600" dirty="0">
                  <a:solidFill>
                    <a:schemeClr val="bg1"/>
                  </a:solidFill>
                </a:rPr>
                <a:t> </a:t>
              </a:r>
              <a:r>
                <a:rPr lang="en-GB" sz="1600" dirty="0" err="1">
                  <a:solidFill>
                    <a:schemeClr val="bg1"/>
                  </a:solidFill>
                </a:rPr>
                <a:t>regionen</a:t>
              </a:r>
              <a:r>
                <a:rPr lang="en-GB" sz="1600" dirty="0">
                  <a:solidFill>
                    <a:schemeClr val="bg1"/>
                  </a:solidFill>
                </a:rPr>
                <a:t> anziehen</a:t>
              </a:r>
              <a:endParaRPr lang="en-US" sz="16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Rectangle 33" descr="Megaphone">
            <a:extLst>
              <a:ext uri="{FF2B5EF4-FFF2-40B4-BE49-F238E27FC236}">
                <a16:creationId xmlns:a16="http://schemas.microsoft.com/office/drawing/2014/main" id="{D99BF722-FC1C-0B0B-A37A-BA671F5B05D9}"/>
              </a:ext>
            </a:extLst>
          </p:cNvPr>
          <p:cNvSpPr/>
          <p:nvPr/>
        </p:nvSpPr>
        <p:spPr>
          <a:xfrm>
            <a:off x="6664543" y="1595819"/>
            <a:ext cx="899999" cy="899999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Rectangle 34" descr="Map with pin with solid fill">
            <a:extLst>
              <a:ext uri="{FF2B5EF4-FFF2-40B4-BE49-F238E27FC236}">
                <a16:creationId xmlns:a16="http://schemas.microsoft.com/office/drawing/2014/main" id="{0F3DDFD1-95AC-ED5B-CAD7-BF9F14334EA2}"/>
              </a:ext>
            </a:extLst>
          </p:cNvPr>
          <p:cNvSpPr/>
          <p:nvPr/>
        </p:nvSpPr>
        <p:spPr>
          <a:xfrm>
            <a:off x="4088152" y="1595819"/>
            <a:ext cx="899999" cy="899999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Rectangle 35" descr="Presentation with media with solid fill">
            <a:extLst>
              <a:ext uri="{FF2B5EF4-FFF2-40B4-BE49-F238E27FC236}">
                <a16:creationId xmlns:a16="http://schemas.microsoft.com/office/drawing/2014/main" id="{023CE423-980F-C5C4-5846-25208AFEC8C4}"/>
              </a:ext>
            </a:extLst>
          </p:cNvPr>
          <p:cNvSpPr/>
          <p:nvPr/>
        </p:nvSpPr>
        <p:spPr>
          <a:xfrm>
            <a:off x="1508340" y="1628517"/>
            <a:ext cx="899999" cy="899999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045B2C-3D58-38EF-2C45-2C4858AA1197}"/>
              </a:ext>
            </a:extLst>
          </p:cNvPr>
          <p:cNvSpPr txBox="1"/>
          <p:nvPr/>
        </p:nvSpPr>
        <p:spPr>
          <a:xfrm>
            <a:off x="453426" y="3538164"/>
            <a:ext cx="3418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080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</a:rPr>
              <a:t>Förderung </a:t>
            </a:r>
            <a:r>
              <a:rPr lang="en-US" sz="900" dirty="0" err="1">
                <a:solidFill>
                  <a:schemeClr val="bg1"/>
                </a:solidFill>
              </a:rPr>
              <a:t>flexibler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Arbeitsmodalitäten</a:t>
            </a:r>
            <a:endParaRPr lang="en-US" sz="900" dirty="0">
              <a:solidFill>
                <a:schemeClr val="bg1"/>
              </a:solidFill>
            </a:endParaRPr>
          </a:p>
          <a:p>
            <a:pPr indent="-108000">
              <a:buFont typeface="Arial" panose="020B0604020202020204" pitchFamily="34" charset="0"/>
              <a:buChar char="•"/>
            </a:pPr>
            <a:r>
              <a:rPr lang="en-US" sz="900" dirty="0" err="1">
                <a:solidFill>
                  <a:schemeClr val="bg1"/>
                </a:solidFill>
              </a:rPr>
              <a:t>Untersuchung</a:t>
            </a:r>
            <a:r>
              <a:rPr lang="en-US" sz="900" dirty="0">
                <a:solidFill>
                  <a:schemeClr val="bg1"/>
                </a:solidFill>
              </a:rPr>
              <a:t> der Beweggründe von </a:t>
            </a:r>
          </a:p>
          <a:p>
            <a:r>
              <a:rPr lang="en-US" sz="900" dirty="0">
                <a:solidFill>
                  <a:schemeClr val="bg1"/>
                </a:solidFill>
              </a:rPr>
              <a:t>    </a:t>
            </a:r>
            <a:r>
              <a:rPr lang="en-US" sz="900" dirty="0" err="1">
                <a:solidFill>
                  <a:schemeClr val="bg1"/>
                </a:solidFill>
              </a:rPr>
              <a:t>Nichterwerbstätigen</a:t>
            </a:r>
            <a:endParaRPr lang="en-US" sz="900" dirty="0">
              <a:solidFill>
                <a:schemeClr val="bg1"/>
              </a:solidFill>
            </a:endParaRPr>
          </a:p>
          <a:p>
            <a:pPr indent="-108000">
              <a:buFont typeface="Arial" panose="020B0604020202020204" pitchFamily="34" charset="0"/>
              <a:buChar char="•"/>
            </a:pPr>
            <a:r>
              <a:rPr lang="en-US" sz="900" dirty="0" err="1">
                <a:solidFill>
                  <a:schemeClr val="bg1"/>
                </a:solidFill>
              </a:rPr>
              <a:t>Nichterwerbstätige</a:t>
            </a:r>
            <a:r>
              <a:rPr lang="en-US" sz="900" dirty="0">
                <a:solidFill>
                  <a:schemeClr val="bg1"/>
                </a:solidFill>
              </a:rPr>
              <a:t> ansprechen und </a:t>
            </a:r>
            <a:r>
              <a:rPr lang="en-US" sz="900" dirty="0" err="1">
                <a:solidFill>
                  <a:schemeClr val="bg1"/>
                </a:solidFill>
              </a:rPr>
              <a:t>mobilisieren</a:t>
            </a:r>
            <a:endParaRPr lang="en-US" sz="900" dirty="0">
              <a:solidFill>
                <a:schemeClr val="bg1"/>
              </a:solidFill>
            </a:endParaRPr>
          </a:p>
          <a:p>
            <a:pPr indent="-108000">
              <a:buFont typeface="Arial" panose="020B0604020202020204" pitchFamily="34" charset="0"/>
              <a:buChar char="•"/>
            </a:pPr>
            <a:r>
              <a:rPr lang="en-US" sz="900" dirty="0" err="1">
                <a:solidFill>
                  <a:schemeClr val="bg1"/>
                </a:solidFill>
              </a:rPr>
              <a:t>Gezielte</a:t>
            </a:r>
            <a:r>
              <a:rPr lang="en-US" sz="900" dirty="0">
                <a:solidFill>
                  <a:schemeClr val="bg1"/>
                </a:solidFill>
              </a:rPr>
              <a:t> Schulungs- und </a:t>
            </a:r>
            <a:r>
              <a:rPr lang="en-US" sz="900" dirty="0" err="1">
                <a:solidFill>
                  <a:schemeClr val="bg1"/>
                </a:solidFill>
              </a:rPr>
              <a:t>Sensibilisierungsmaßnahmen</a:t>
            </a:r>
            <a:endParaRPr lang="en-US" sz="900" dirty="0">
              <a:solidFill>
                <a:schemeClr val="bg1"/>
              </a:solidFill>
            </a:endParaRPr>
          </a:p>
          <a:p>
            <a:pPr indent="-108000">
              <a:buFont typeface="Arial" panose="020B0604020202020204" pitchFamily="34" charset="0"/>
              <a:buChar char="•"/>
            </a:pPr>
            <a:r>
              <a:rPr lang="en-US" sz="900" dirty="0" err="1">
                <a:solidFill>
                  <a:schemeClr val="bg1"/>
                </a:solidFill>
              </a:rPr>
              <a:t>Hervorhebung</a:t>
            </a:r>
            <a:r>
              <a:rPr lang="en-US" sz="900" dirty="0">
                <a:solidFill>
                  <a:schemeClr val="bg1"/>
                </a:solidFill>
              </a:rPr>
              <a:t> von </a:t>
            </a:r>
            <a:r>
              <a:rPr lang="en-US" sz="900" dirty="0" err="1">
                <a:solidFill>
                  <a:schemeClr val="bg1"/>
                </a:solidFill>
              </a:rPr>
              <a:t>Telearbeitsangeboten</a:t>
            </a:r>
            <a:r>
              <a:rPr lang="en-US" sz="900" dirty="0">
                <a:solidFill>
                  <a:schemeClr val="bg1"/>
                </a:solidFill>
              </a:rPr>
              <a:t> in</a:t>
            </a:r>
          </a:p>
          <a:p>
            <a:r>
              <a:rPr lang="en-US" sz="900" dirty="0">
                <a:solidFill>
                  <a:schemeClr val="bg1"/>
                </a:solidFill>
              </a:rPr>
              <a:t>    </a:t>
            </a:r>
            <a:r>
              <a:rPr lang="en-US" sz="900" dirty="0" err="1">
                <a:solidFill>
                  <a:schemeClr val="bg1"/>
                </a:solidFill>
              </a:rPr>
              <a:t>Stellenausschreibungen</a:t>
            </a:r>
            <a:endParaRPr lang="en-US" sz="900" dirty="0">
              <a:solidFill>
                <a:schemeClr val="bg1"/>
              </a:solidFill>
            </a:endParaRPr>
          </a:p>
          <a:p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75012F9-A463-EF8A-E46A-58B78104BD3A}"/>
              </a:ext>
            </a:extLst>
          </p:cNvPr>
          <p:cNvSpPr txBox="1"/>
          <p:nvPr/>
        </p:nvSpPr>
        <p:spPr>
          <a:xfrm>
            <a:off x="3296546" y="3538164"/>
            <a:ext cx="245390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080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</a:rPr>
              <a:t>Förderung der Zusammenarbeit </a:t>
            </a:r>
            <a:r>
              <a:rPr lang="en-US" sz="900" dirty="0" err="1">
                <a:solidFill>
                  <a:schemeClr val="bg1"/>
                </a:solidFill>
              </a:rPr>
              <a:t>zwischen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</a:p>
          <a:p>
            <a:r>
              <a:rPr lang="en-US" sz="900" dirty="0">
                <a:solidFill>
                  <a:schemeClr val="bg1"/>
                </a:solidFill>
              </a:rPr>
              <a:t>    </a:t>
            </a:r>
            <a:r>
              <a:rPr lang="en-US" sz="900" dirty="0" err="1">
                <a:solidFill>
                  <a:schemeClr val="bg1"/>
                </a:solidFill>
              </a:rPr>
              <a:t>Arbeitsagenturen</a:t>
            </a:r>
            <a:endParaRPr lang="en-US" sz="900" dirty="0">
              <a:solidFill>
                <a:schemeClr val="bg1"/>
              </a:solidFill>
            </a:endParaRPr>
          </a:p>
          <a:p>
            <a:pPr indent="-108000">
              <a:buFont typeface="Arial" panose="020B0604020202020204" pitchFamily="34" charset="0"/>
              <a:buChar char="•"/>
            </a:pPr>
            <a:r>
              <a:rPr lang="en-US" sz="900" dirty="0" err="1">
                <a:solidFill>
                  <a:schemeClr val="bg1"/>
                </a:solidFill>
              </a:rPr>
              <a:t>Kontaktaufnahme</a:t>
            </a:r>
            <a:r>
              <a:rPr lang="en-US" sz="900" dirty="0">
                <a:solidFill>
                  <a:schemeClr val="bg1"/>
                </a:solidFill>
              </a:rPr>
              <a:t> zu Jugendlichen, die in </a:t>
            </a:r>
            <a:r>
              <a:rPr lang="en-US" sz="900" dirty="0" err="1">
                <a:solidFill>
                  <a:schemeClr val="bg1"/>
                </a:solidFill>
              </a:rPr>
              <a:t>Nachbarregionen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umgezogen</a:t>
            </a:r>
            <a:r>
              <a:rPr lang="en-US" sz="900" dirty="0">
                <a:solidFill>
                  <a:schemeClr val="bg1"/>
                </a:solidFill>
              </a:rPr>
              <a:t> sind</a:t>
            </a:r>
          </a:p>
          <a:p>
            <a:pPr indent="-1080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</a:rPr>
              <a:t>Flexible Pendlerregelungen anbieten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DFB4B77-CC95-C315-7ACA-7760DB6A511F}"/>
              </a:ext>
            </a:extLst>
          </p:cNvPr>
          <p:cNvSpPr txBox="1"/>
          <p:nvPr/>
        </p:nvSpPr>
        <p:spPr>
          <a:xfrm>
            <a:off x="5795765" y="3542067"/>
            <a:ext cx="304395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080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</a:rPr>
              <a:t>Einbindung von Telearbeit in touristische Kampagnen</a:t>
            </a:r>
          </a:p>
          <a:p>
            <a:pPr indent="-108000">
              <a:buFont typeface="Arial" panose="020B0604020202020204" pitchFamily="34" charset="0"/>
              <a:buChar char="•"/>
            </a:pPr>
            <a:r>
              <a:rPr lang="de-DE" sz="900" dirty="0">
                <a:solidFill>
                  <a:schemeClr val="bg1"/>
                </a:solidFill>
              </a:rPr>
              <a:t>Aufzeigen der Vorteile von Besuch, Arbeit und Leben in der Ems-Achse</a:t>
            </a:r>
          </a:p>
          <a:p>
            <a:pPr indent="-108000">
              <a:buFont typeface="Arial" panose="020B0604020202020204" pitchFamily="34" charset="0"/>
              <a:buChar char="•"/>
            </a:pPr>
            <a:r>
              <a:rPr lang="de-DE" sz="900" dirty="0">
                <a:solidFill>
                  <a:schemeClr val="bg1"/>
                </a:solidFill>
              </a:rPr>
              <a:t>Unterstützung bei einer reibungslosen Ankunft </a:t>
            </a:r>
            <a:r>
              <a:rPr lang="en-US" sz="900" dirty="0">
                <a:solidFill>
                  <a:schemeClr val="bg1"/>
                </a:solidFill>
              </a:rPr>
              <a:t>(z. B. </a:t>
            </a:r>
            <a:r>
              <a:rPr lang="en-US" sz="900" dirty="0" err="1">
                <a:solidFill>
                  <a:schemeClr val="bg1"/>
                </a:solidFill>
              </a:rPr>
              <a:t>Wohnen</a:t>
            </a:r>
            <a:r>
              <a:rPr lang="en-US" sz="900" dirty="0">
                <a:solidFill>
                  <a:schemeClr val="bg1"/>
                </a:solidFill>
              </a:rPr>
              <a:t>, </a:t>
            </a:r>
            <a:r>
              <a:rPr lang="en-US" sz="900" dirty="0" err="1">
                <a:solidFill>
                  <a:schemeClr val="bg1"/>
                </a:solidFill>
              </a:rPr>
              <a:t>öffentliche</a:t>
            </a:r>
            <a:r>
              <a:rPr lang="en-US" sz="900" dirty="0">
                <a:solidFill>
                  <a:schemeClr val="bg1"/>
                </a:solidFill>
              </a:rPr>
              <a:t> Dienstleistungen) </a:t>
            </a:r>
          </a:p>
          <a:p>
            <a:pPr indent="-108000">
              <a:buFont typeface="Arial" panose="020B0604020202020204" pitchFamily="34" charset="0"/>
              <a:buChar char="•"/>
            </a:pPr>
            <a:r>
              <a:rPr lang="en-US" sz="900" dirty="0" err="1">
                <a:solidFill>
                  <a:schemeClr val="bg1"/>
                </a:solidFill>
              </a:rPr>
              <a:t>Nutzung</a:t>
            </a:r>
            <a:r>
              <a:rPr lang="en-US" sz="900" dirty="0">
                <a:solidFill>
                  <a:schemeClr val="bg1"/>
                </a:solidFill>
              </a:rPr>
              <a:t> von </a:t>
            </a:r>
            <a:r>
              <a:rPr lang="en-US" sz="900" dirty="0" err="1">
                <a:solidFill>
                  <a:schemeClr val="bg1"/>
                </a:solidFill>
              </a:rPr>
              <a:t>Visaprogrammen</a:t>
            </a:r>
            <a:endParaRPr lang="en-US" sz="900" dirty="0">
              <a:solidFill>
                <a:schemeClr val="bg1"/>
              </a:solidFill>
            </a:endParaRPr>
          </a:p>
          <a:p>
            <a:pPr indent="-1080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</a:rPr>
              <a:t>Zuschüsse und steuerliche Anreize</a:t>
            </a:r>
          </a:p>
        </p:txBody>
      </p:sp>
    </p:spTree>
    <p:extLst>
      <p:ext uri="{BB962C8B-B14F-4D97-AF65-F5344CB8AC3E}">
        <p14:creationId xmlns:p14="http://schemas.microsoft.com/office/powerpoint/2010/main" val="257921460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Danke!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mattia.corbetta@oecd.org | www.trento.oecd.org 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504" y="2647991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85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738731" y="300003"/>
            <a:ext cx="8211888" cy="6256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de-DE" sz="2800" dirty="0"/>
              <a:t>Der Boom der Telearbeit in Deutschland</a:t>
            </a:r>
            <a:endParaRPr lang="it-IT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>
          <a:xfrm>
            <a:off x="8608619" y="4843497"/>
            <a:ext cx="342000" cy="183600"/>
          </a:xfrm>
        </p:spPr>
        <p:txBody>
          <a:bodyPr/>
          <a:lstStyle/>
          <a:p>
            <a:fld id="{86CB4B4D-7CA3-9044-876B-883B54F8677D}" type="slidenum">
              <a:rPr lang="en-GB" smtClean="0"/>
              <a:t>2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A553D5-A539-2023-93F7-B11F2486E3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8" t="1937" r="4058" b="2311"/>
          <a:stretch/>
        </p:blipFill>
        <p:spPr bwMode="auto">
          <a:xfrm>
            <a:off x="852211" y="1057274"/>
            <a:ext cx="2090090" cy="344367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201CE7FE-AF6D-D317-4B21-600A2619F6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407" y="1057274"/>
            <a:ext cx="4457382" cy="34436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5781F4D-5EED-F6BF-FC51-4FD5E74F4C5D}"/>
              </a:ext>
            </a:extLst>
          </p:cNvPr>
          <p:cNvSpPr/>
          <p:nvPr/>
        </p:nvSpPr>
        <p:spPr>
          <a:xfrm>
            <a:off x="1111753" y="2383966"/>
            <a:ext cx="382509" cy="99040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27679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>
          <a:xfrm>
            <a:off x="8608619" y="4843497"/>
            <a:ext cx="342000" cy="183600"/>
          </a:xfrm>
        </p:spPr>
        <p:txBody>
          <a:bodyPr/>
          <a:lstStyle/>
          <a:p>
            <a:fld id="{86CB4B4D-7CA3-9044-876B-883B54F8677D}" type="slidenum">
              <a:rPr lang="en-GB" smtClean="0"/>
              <a:t>3</a:t>
            </a:fld>
            <a:endParaRPr lang="en-GB" dirty="0"/>
          </a:p>
        </p:txBody>
      </p:sp>
      <p:grpSp>
        <p:nvGrpSpPr>
          <p:cNvPr id="3" name="Google Shape;853;p33">
            <a:extLst>
              <a:ext uri="{FF2B5EF4-FFF2-40B4-BE49-F238E27FC236}">
                <a16:creationId xmlns:a16="http://schemas.microsoft.com/office/drawing/2014/main" id="{AF97C22F-40FE-F941-0E73-6733724359CE}"/>
              </a:ext>
            </a:extLst>
          </p:cNvPr>
          <p:cNvGrpSpPr/>
          <p:nvPr/>
        </p:nvGrpSpPr>
        <p:grpSpPr>
          <a:xfrm>
            <a:off x="2598053" y="1039895"/>
            <a:ext cx="3439010" cy="3381761"/>
            <a:chOff x="2252650" y="1742600"/>
            <a:chExt cx="2519975" cy="2478025"/>
          </a:xfrm>
        </p:grpSpPr>
        <p:sp>
          <p:nvSpPr>
            <p:cNvPr id="4" name="Google Shape;854;p33">
              <a:extLst>
                <a:ext uri="{FF2B5EF4-FFF2-40B4-BE49-F238E27FC236}">
                  <a16:creationId xmlns:a16="http://schemas.microsoft.com/office/drawing/2014/main" id="{599B509D-6574-5986-41E1-7E9C30327255}"/>
                </a:ext>
              </a:extLst>
            </p:cNvPr>
            <p:cNvSpPr/>
            <p:nvPr/>
          </p:nvSpPr>
          <p:spPr>
            <a:xfrm>
              <a:off x="2605075" y="2013175"/>
              <a:ext cx="1909500" cy="1909475"/>
            </a:xfrm>
            <a:custGeom>
              <a:avLst/>
              <a:gdLst/>
              <a:ahLst/>
              <a:cxnLst/>
              <a:rect l="l" t="t" r="r" b="b"/>
              <a:pathLst>
                <a:path w="76380" h="76379" extrusionOk="0">
                  <a:moveTo>
                    <a:pt x="38196" y="0"/>
                  </a:moveTo>
                  <a:cubicBezTo>
                    <a:pt x="17110" y="0"/>
                    <a:pt x="1" y="17098"/>
                    <a:pt x="1" y="38184"/>
                  </a:cubicBezTo>
                  <a:cubicBezTo>
                    <a:pt x="1" y="59282"/>
                    <a:pt x="17110" y="76379"/>
                    <a:pt x="38196" y="76379"/>
                  </a:cubicBezTo>
                  <a:cubicBezTo>
                    <a:pt x="59282" y="76379"/>
                    <a:pt x="76379" y="59282"/>
                    <a:pt x="76379" y="38184"/>
                  </a:cubicBezTo>
                  <a:cubicBezTo>
                    <a:pt x="76379" y="17098"/>
                    <a:pt x="59282" y="0"/>
                    <a:pt x="381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55;p33">
              <a:extLst>
                <a:ext uri="{FF2B5EF4-FFF2-40B4-BE49-F238E27FC236}">
                  <a16:creationId xmlns:a16="http://schemas.microsoft.com/office/drawing/2014/main" id="{79D98D90-BACD-3CAF-D571-4C795F3B05AB}"/>
                </a:ext>
              </a:extLst>
            </p:cNvPr>
            <p:cNvSpPr/>
            <p:nvPr/>
          </p:nvSpPr>
          <p:spPr>
            <a:xfrm>
              <a:off x="2494050" y="1901850"/>
              <a:ext cx="2131850" cy="2131825"/>
            </a:xfrm>
            <a:custGeom>
              <a:avLst/>
              <a:gdLst/>
              <a:ahLst/>
              <a:cxnLst/>
              <a:rect l="l" t="t" r="r" b="b"/>
              <a:pathLst>
                <a:path w="85274" h="85273" fill="none" extrusionOk="0">
                  <a:moveTo>
                    <a:pt x="85273" y="42637"/>
                  </a:moveTo>
                  <a:cubicBezTo>
                    <a:pt x="85273" y="66187"/>
                    <a:pt x="66187" y="85273"/>
                    <a:pt x="42637" y="85273"/>
                  </a:cubicBezTo>
                  <a:cubicBezTo>
                    <a:pt x="19086" y="85273"/>
                    <a:pt x="0" y="66187"/>
                    <a:pt x="0" y="42637"/>
                  </a:cubicBezTo>
                  <a:cubicBezTo>
                    <a:pt x="0" y="19086"/>
                    <a:pt x="19086" y="1"/>
                    <a:pt x="42637" y="1"/>
                  </a:cubicBezTo>
                  <a:cubicBezTo>
                    <a:pt x="66187" y="1"/>
                    <a:pt x="85273" y="19086"/>
                    <a:pt x="85273" y="42637"/>
                  </a:cubicBezTo>
                  <a:close/>
                </a:path>
              </a:pathLst>
            </a:custGeom>
            <a:noFill/>
            <a:ln w="41075" cap="rnd" cmpd="sng">
              <a:solidFill>
                <a:srgbClr val="EFEFE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56;p33">
              <a:extLst>
                <a:ext uri="{FF2B5EF4-FFF2-40B4-BE49-F238E27FC236}">
                  <a16:creationId xmlns:a16="http://schemas.microsoft.com/office/drawing/2014/main" id="{D788361A-CE7E-008B-4375-CB148DDB2C3B}"/>
                </a:ext>
              </a:extLst>
            </p:cNvPr>
            <p:cNvSpPr/>
            <p:nvPr/>
          </p:nvSpPr>
          <p:spPr>
            <a:xfrm>
              <a:off x="2347300" y="1755100"/>
              <a:ext cx="2425325" cy="2425325"/>
            </a:xfrm>
            <a:custGeom>
              <a:avLst/>
              <a:gdLst/>
              <a:ahLst/>
              <a:cxnLst/>
              <a:rect l="l" t="t" r="r" b="b"/>
              <a:pathLst>
                <a:path w="97013" h="97013" fill="none" extrusionOk="0">
                  <a:moveTo>
                    <a:pt x="97013" y="48507"/>
                  </a:moveTo>
                  <a:cubicBezTo>
                    <a:pt x="97013" y="75296"/>
                    <a:pt x="75296" y="97013"/>
                    <a:pt x="48507" y="97013"/>
                  </a:cubicBezTo>
                  <a:cubicBezTo>
                    <a:pt x="21718" y="97013"/>
                    <a:pt x="1" y="75296"/>
                    <a:pt x="1" y="48507"/>
                  </a:cubicBezTo>
                  <a:cubicBezTo>
                    <a:pt x="1" y="21718"/>
                    <a:pt x="21718" y="1"/>
                    <a:pt x="48507" y="1"/>
                  </a:cubicBezTo>
                  <a:cubicBezTo>
                    <a:pt x="75296" y="1"/>
                    <a:pt x="97013" y="21718"/>
                    <a:pt x="97013" y="48507"/>
                  </a:cubicBezTo>
                  <a:close/>
                </a:path>
              </a:pathLst>
            </a:custGeom>
            <a:noFill/>
            <a:ln w="41075" cap="rnd" cmpd="sng">
              <a:solidFill>
                <a:srgbClr val="EFEFE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57;p33">
              <a:extLst>
                <a:ext uri="{FF2B5EF4-FFF2-40B4-BE49-F238E27FC236}">
                  <a16:creationId xmlns:a16="http://schemas.microsoft.com/office/drawing/2014/main" id="{C4ABB268-4CF9-8204-7BE1-2F5A4951FD00}"/>
                </a:ext>
              </a:extLst>
            </p:cNvPr>
            <p:cNvSpPr/>
            <p:nvPr/>
          </p:nvSpPr>
          <p:spPr>
            <a:xfrm>
              <a:off x="2468150" y="3850600"/>
              <a:ext cx="370025" cy="370025"/>
            </a:xfrm>
            <a:custGeom>
              <a:avLst/>
              <a:gdLst/>
              <a:ahLst/>
              <a:cxnLst/>
              <a:rect l="l" t="t" r="r" b="b"/>
              <a:pathLst>
                <a:path w="14801" h="14801" extrusionOk="0">
                  <a:moveTo>
                    <a:pt x="14800" y="7406"/>
                  </a:moveTo>
                  <a:cubicBezTo>
                    <a:pt x="14800" y="11490"/>
                    <a:pt x="11490" y="14800"/>
                    <a:pt x="7406" y="14800"/>
                  </a:cubicBezTo>
                  <a:cubicBezTo>
                    <a:pt x="3322" y="14800"/>
                    <a:pt x="1" y="11490"/>
                    <a:pt x="1" y="7406"/>
                  </a:cubicBezTo>
                  <a:cubicBezTo>
                    <a:pt x="1" y="3322"/>
                    <a:pt x="3322" y="1"/>
                    <a:pt x="7406" y="1"/>
                  </a:cubicBezTo>
                  <a:cubicBezTo>
                    <a:pt x="11490" y="1"/>
                    <a:pt x="14800" y="3322"/>
                    <a:pt x="14800" y="74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58;p33">
              <a:extLst>
                <a:ext uri="{FF2B5EF4-FFF2-40B4-BE49-F238E27FC236}">
                  <a16:creationId xmlns:a16="http://schemas.microsoft.com/office/drawing/2014/main" id="{838C9978-A810-533B-95BE-E772CAB1E53B}"/>
                </a:ext>
              </a:extLst>
            </p:cNvPr>
            <p:cNvSpPr/>
            <p:nvPr/>
          </p:nvSpPr>
          <p:spPr>
            <a:xfrm>
              <a:off x="3175675" y="3138900"/>
              <a:ext cx="104800" cy="105100"/>
            </a:xfrm>
            <a:custGeom>
              <a:avLst/>
              <a:gdLst/>
              <a:ahLst/>
              <a:cxnLst/>
              <a:rect l="l" t="t" r="r" b="b"/>
              <a:pathLst>
                <a:path w="4192" h="4204" extrusionOk="0">
                  <a:moveTo>
                    <a:pt x="4192" y="2108"/>
                  </a:moveTo>
                  <a:cubicBezTo>
                    <a:pt x="4192" y="3263"/>
                    <a:pt x="3251" y="4204"/>
                    <a:pt x="2096" y="4204"/>
                  </a:cubicBezTo>
                  <a:cubicBezTo>
                    <a:pt x="941" y="4204"/>
                    <a:pt x="1" y="3263"/>
                    <a:pt x="1" y="2108"/>
                  </a:cubicBezTo>
                  <a:cubicBezTo>
                    <a:pt x="1" y="941"/>
                    <a:pt x="941" y="1"/>
                    <a:pt x="2096" y="1"/>
                  </a:cubicBezTo>
                  <a:cubicBezTo>
                    <a:pt x="3251" y="1"/>
                    <a:pt x="4192" y="941"/>
                    <a:pt x="4192" y="21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59;p33">
              <a:extLst>
                <a:ext uri="{FF2B5EF4-FFF2-40B4-BE49-F238E27FC236}">
                  <a16:creationId xmlns:a16="http://schemas.microsoft.com/office/drawing/2014/main" id="{9C405AA9-670B-F3B6-999C-6EE69CE752F4}"/>
                </a:ext>
              </a:extLst>
            </p:cNvPr>
            <p:cNvSpPr/>
            <p:nvPr/>
          </p:nvSpPr>
          <p:spPr>
            <a:xfrm>
              <a:off x="3009000" y="1742600"/>
              <a:ext cx="205400" cy="205425"/>
            </a:xfrm>
            <a:custGeom>
              <a:avLst/>
              <a:gdLst/>
              <a:ahLst/>
              <a:cxnLst/>
              <a:rect l="l" t="t" r="r" b="b"/>
              <a:pathLst>
                <a:path w="8216" h="8217" extrusionOk="0">
                  <a:moveTo>
                    <a:pt x="8216" y="4108"/>
                  </a:moveTo>
                  <a:cubicBezTo>
                    <a:pt x="8216" y="6382"/>
                    <a:pt x="6370" y="8216"/>
                    <a:pt x="4108" y="8216"/>
                  </a:cubicBezTo>
                  <a:cubicBezTo>
                    <a:pt x="1834" y="8216"/>
                    <a:pt x="0" y="6382"/>
                    <a:pt x="0" y="4108"/>
                  </a:cubicBezTo>
                  <a:cubicBezTo>
                    <a:pt x="0" y="1834"/>
                    <a:pt x="1834" y="1"/>
                    <a:pt x="4108" y="1"/>
                  </a:cubicBezTo>
                  <a:cubicBezTo>
                    <a:pt x="6370" y="1"/>
                    <a:pt x="8216" y="1834"/>
                    <a:pt x="8216" y="41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60;p33">
              <a:extLst>
                <a:ext uri="{FF2B5EF4-FFF2-40B4-BE49-F238E27FC236}">
                  <a16:creationId xmlns:a16="http://schemas.microsoft.com/office/drawing/2014/main" id="{C431EA36-5EAA-7516-57E5-0D3962C2BA53}"/>
                </a:ext>
              </a:extLst>
            </p:cNvPr>
            <p:cNvSpPr/>
            <p:nvPr/>
          </p:nvSpPr>
          <p:spPr>
            <a:xfrm>
              <a:off x="3121200" y="1804825"/>
              <a:ext cx="994800" cy="828975"/>
            </a:xfrm>
            <a:custGeom>
              <a:avLst/>
              <a:gdLst/>
              <a:ahLst/>
              <a:cxnLst/>
              <a:rect l="l" t="t" r="r" b="b"/>
              <a:pathLst>
                <a:path w="39792" h="33159" extrusionOk="0">
                  <a:moveTo>
                    <a:pt x="6514" y="7644"/>
                  </a:moveTo>
                  <a:cubicBezTo>
                    <a:pt x="6490" y="5906"/>
                    <a:pt x="6847" y="3893"/>
                    <a:pt x="8252" y="2393"/>
                  </a:cubicBezTo>
                  <a:cubicBezTo>
                    <a:pt x="10050" y="441"/>
                    <a:pt x="12967" y="0"/>
                    <a:pt x="15300" y="1226"/>
                  </a:cubicBezTo>
                  <a:cubicBezTo>
                    <a:pt x="16598" y="1905"/>
                    <a:pt x="18241" y="3036"/>
                    <a:pt x="20003" y="4917"/>
                  </a:cubicBezTo>
                  <a:cubicBezTo>
                    <a:pt x="24171" y="9311"/>
                    <a:pt x="29743" y="8370"/>
                    <a:pt x="33017" y="9442"/>
                  </a:cubicBezTo>
                  <a:cubicBezTo>
                    <a:pt x="35863" y="10382"/>
                    <a:pt x="39792" y="15371"/>
                    <a:pt x="34410" y="22098"/>
                  </a:cubicBezTo>
                  <a:cubicBezTo>
                    <a:pt x="29040" y="28825"/>
                    <a:pt x="17539" y="33159"/>
                    <a:pt x="8776" y="30159"/>
                  </a:cubicBezTo>
                  <a:cubicBezTo>
                    <a:pt x="1" y="27170"/>
                    <a:pt x="1299" y="19205"/>
                    <a:pt x="2906" y="16490"/>
                  </a:cubicBezTo>
                  <a:cubicBezTo>
                    <a:pt x="2966" y="16395"/>
                    <a:pt x="6537" y="10859"/>
                    <a:pt x="6514" y="76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61;p33">
              <a:extLst>
                <a:ext uri="{FF2B5EF4-FFF2-40B4-BE49-F238E27FC236}">
                  <a16:creationId xmlns:a16="http://schemas.microsoft.com/office/drawing/2014/main" id="{92D51E58-CB8E-F8D5-B56F-CD2AEE300DC2}"/>
                </a:ext>
              </a:extLst>
            </p:cNvPr>
            <p:cNvSpPr/>
            <p:nvPr/>
          </p:nvSpPr>
          <p:spPr>
            <a:xfrm>
              <a:off x="2252650" y="2394175"/>
              <a:ext cx="1004025" cy="853100"/>
            </a:xfrm>
            <a:custGeom>
              <a:avLst/>
              <a:gdLst/>
              <a:ahLst/>
              <a:cxnLst/>
              <a:rect l="l" t="t" r="r" b="b"/>
              <a:pathLst>
                <a:path w="40161" h="34124" extrusionOk="0">
                  <a:moveTo>
                    <a:pt x="15610" y="4358"/>
                  </a:moveTo>
                  <a:cubicBezTo>
                    <a:pt x="16479" y="2858"/>
                    <a:pt x="17836" y="1322"/>
                    <a:pt x="19801" y="739"/>
                  </a:cubicBezTo>
                  <a:cubicBezTo>
                    <a:pt x="22349" y="0"/>
                    <a:pt x="25075" y="1132"/>
                    <a:pt x="26456" y="3394"/>
                  </a:cubicBezTo>
                  <a:cubicBezTo>
                    <a:pt x="27218" y="4644"/>
                    <a:pt x="28040" y="6442"/>
                    <a:pt x="28599" y="8978"/>
                  </a:cubicBezTo>
                  <a:cubicBezTo>
                    <a:pt x="29909" y="14883"/>
                    <a:pt x="35160" y="16943"/>
                    <a:pt x="37410" y="19550"/>
                  </a:cubicBezTo>
                  <a:cubicBezTo>
                    <a:pt x="39374" y="21825"/>
                    <a:pt x="40160" y="28111"/>
                    <a:pt x="32100" y="31123"/>
                  </a:cubicBezTo>
                  <a:cubicBezTo>
                    <a:pt x="24027" y="34124"/>
                    <a:pt x="11942" y="31897"/>
                    <a:pt x="5966" y="24825"/>
                  </a:cubicBezTo>
                  <a:cubicBezTo>
                    <a:pt x="1" y="17741"/>
                    <a:pt x="5204" y="11573"/>
                    <a:pt x="7990" y="10073"/>
                  </a:cubicBezTo>
                  <a:cubicBezTo>
                    <a:pt x="8061" y="10049"/>
                    <a:pt x="13990" y="7144"/>
                    <a:pt x="15610" y="43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62;p33">
              <a:extLst>
                <a:ext uri="{FF2B5EF4-FFF2-40B4-BE49-F238E27FC236}">
                  <a16:creationId xmlns:a16="http://schemas.microsoft.com/office/drawing/2014/main" id="{3F658930-FFA6-9F10-9A17-24A161FD676D}"/>
                </a:ext>
              </a:extLst>
            </p:cNvPr>
            <p:cNvSpPr/>
            <p:nvPr/>
          </p:nvSpPr>
          <p:spPr>
            <a:xfrm>
              <a:off x="3812675" y="2405175"/>
              <a:ext cx="905775" cy="772450"/>
            </a:xfrm>
            <a:custGeom>
              <a:avLst/>
              <a:gdLst/>
              <a:ahLst/>
              <a:cxnLst/>
              <a:rect l="l" t="t" r="r" b="b"/>
              <a:pathLst>
                <a:path w="36231" h="30898" extrusionOk="0">
                  <a:moveTo>
                    <a:pt x="34171" y="21849"/>
                  </a:moveTo>
                  <a:cubicBezTo>
                    <a:pt x="34624" y="23540"/>
                    <a:pt x="34778" y="25564"/>
                    <a:pt x="33814" y="27385"/>
                  </a:cubicBezTo>
                  <a:cubicBezTo>
                    <a:pt x="32576" y="29731"/>
                    <a:pt x="29849" y="30898"/>
                    <a:pt x="27277" y="30290"/>
                  </a:cubicBezTo>
                  <a:cubicBezTo>
                    <a:pt x="25861" y="29969"/>
                    <a:pt x="23991" y="29290"/>
                    <a:pt x="21789" y="27921"/>
                  </a:cubicBezTo>
                  <a:cubicBezTo>
                    <a:pt x="16633" y="24742"/>
                    <a:pt x="11490" y="27064"/>
                    <a:pt x="8049" y="26850"/>
                  </a:cubicBezTo>
                  <a:cubicBezTo>
                    <a:pt x="5060" y="26671"/>
                    <a:pt x="0" y="22849"/>
                    <a:pt x="3477" y="14979"/>
                  </a:cubicBezTo>
                  <a:cubicBezTo>
                    <a:pt x="6965" y="7109"/>
                    <a:pt x="16990" y="1"/>
                    <a:pt x="26230" y="680"/>
                  </a:cubicBezTo>
                  <a:cubicBezTo>
                    <a:pt x="35481" y="1346"/>
                    <a:pt x="36231" y="9383"/>
                    <a:pt x="35374" y="12419"/>
                  </a:cubicBezTo>
                  <a:cubicBezTo>
                    <a:pt x="35374" y="12491"/>
                    <a:pt x="33314" y="18753"/>
                    <a:pt x="34171" y="218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63;p33">
              <a:extLst>
                <a:ext uri="{FF2B5EF4-FFF2-40B4-BE49-F238E27FC236}">
                  <a16:creationId xmlns:a16="http://schemas.microsoft.com/office/drawing/2014/main" id="{9AFC99C7-5008-DE48-AAD4-16CF2F7E78C4}"/>
                </a:ext>
              </a:extLst>
            </p:cNvPr>
            <p:cNvSpPr/>
            <p:nvPr/>
          </p:nvSpPr>
          <p:spPr>
            <a:xfrm>
              <a:off x="3803450" y="3209750"/>
              <a:ext cx="772425" cy="905800"/>
            </a:xfrm>
            <a:custGeom>
              <a:avLst/>
              <a:gdLst/>
              <a:ahLst/>
              <a:cxnLst/>
              <a:rect l="l" t="t" r="r" b="b"/>
              <a:pathLst>
                <a:path w="30897" h="36232" extrusionOk="0">
                  <a:moveTo>
                    <a:pt x="21848" y="2072"/>
                  </a:moveTo>
                  <a:cubicBezTo>
                    <a:pt x="23527" y="1608"/>
                    <a:pt x="25551" y="1453"/>
                    <a:pt x="27384" y="2429"/>
                  </a:cubicBezTo>
                  <a:cubicBezTo>
                    <a:pt x="29718" y="3656"/>
                    <a:pt x="30897" y="6382"/>
                    <a:pt x="30278" y="8954"/>
                  </a:cubicBezTo>
                  <a:cubicBezTo>
                    <a:pt x="29956" y="10371"/>
                    <a:pt x="29289" y="12252"/>
                    <a:pt x="27920" y="14455"/>
                  </a:cubicBezTo>
                  <a:cubicBezTo>
                    <a:pt x="24729" y="19598"/>
                    <a:pt x="27051" y="24754"/>
                    <a:pt x="26837" y="28183"/>
                  </a:cubicBezTo>
                  <a:cubicBezTo>
                    <a:pt x="26658" y="31171"/>
                    <a:pt x="22836" y="36231"/>
                    <a:pt x="14966" y="32755"/>
                  </a:cubicBezTo>
                  <a:cubicBezTo>
                    <a:pt x="7096" y="29278"/>
                    <a:pt x="0" y="19241"/>
                    <a:pt x="667" y="10002"/>
                  </a:cubicBezTo>
                  <a:cubicBezTo>
                    <a:pt x="1334" y="751"/>
                    <a:pt x="9370" y="1"/>
                    <a:pt x="12406" y="858"/>
                  </a:cubicBezTo>
                  <a:cubicBezTo>
                    <a:pt x="12466" y="882"/>
                    <a:pt x="18729" y="2929"/>
                    <a:pt x="21848" y="20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64;p33">
              <a:extLst>
                <a:ext uri="{FF2B5EF4-FFF2-40B4-BE49-F238E27FC236}">
                  <a16:creationId xmlns:a16="http://schemas.microsoft.com/office/drawing/2014/main" id="{2F8DF207-D562-11F9-030B-F5763103F387}"/>
                </a:ext>
              </a:extLst>
            </p:cNvPr>
            <p:cNvSpPr/>
            <p:nvPr/>
          </p:nvSpPr>
          <p:spPr>
            <a:xfrm>
              <a:off x="2834575" y="3378225"/>
              <a:ext cx="867100" cy="763200"/>
            </a:xfrm>
            <a:custGeom>
              <a:avLst/>
              <a:gdLst/>
              <a:ahLst/>
              <a:cxnLst/>
              <a:rect l="l" t="t" r="r" b="b"/>
              <a:pathLst>
                <a:path w="34684" h="30528" extrusionOk="0">
                  <a:moveTo>
                    <a:pt x="1286" y="10097"/>
                  </a:moveTo>
                  <a:cubicBezTo>
                    <a:pt x="536" y="8513"/>
                    <a:pt x="0" y="6561"/>
                    <a:pt x="619" y="4584"/>
                  </a:cubicBezTo>
                  <a:cubicBezTo>
                    <a:pt x="1405" y="2060"/>
                    <a:pt x="3870" y="417"/>
                    <a:pt x="6513" y="524"/>
                  </a:cubicBezTo>
                  <a:cubicBezTo>
                    <a:pt x="7977" y="584"/>
                    <a:pt x="9942" y="905"/>
                    <a:pt x="12347" y="1846"/>
                  </a:cubicBezTo>
                  <a:cubicBezTo>
                    <a:pt x="17991" y="4037"/>
                    <a:pt x="22622" y="810"/>
                    <a:pt x="26039" y="370"/>
                  </a:cubicBezTo>
                  <a:cubicBezTo>
                    <a:pt x="29016" y="0"/>
                    <a:pt x="34683" y="2834"/>
                    <a:pt x="32719" y="11204"/>
                  </a:cubicBezTo>
                  <a:cubicBezTo>
                    <a:pt x="30730" y="19586"/>
                    <a:pt x="22182" y="28409"/>
                    <a:pt x="12978" y="29468"/>
                  </a:cubicBezTo>
                  <a:cubicBezTo>
                    <a:pt x="3775" y="30528"/>
                    <a:pt x="1524" y="22753"/>
                    <a:pt x="1822" y="19622"/>
                  </a:cubicBezTo>
                  <a:cubicBezTo>
                    <a:pt x="1846" y="19515"/>
                    <a:pt x="2703" y="12978"/>
                    <a:pt x="1286" y="100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65;p33">
              <a:extLst>
                <a:ext uri="{FF2B5EF4-FFF2-40B4-BE49-F238E27FC236}">
                  <a16:creationId xmlns:a16="http://schemas.microsoft.com/office/drawing/2014/main" id="{29341B41-2BB0-87A2-3D3D-4CFEDDF4FA06}"/>
                </a:ext>
              </a:extLst>
            </p:cNvPr>
            <p:cNvSpPr/>
            <p:nvPr/>
          </p:nvSpPr>
          <p:spPr>
            <a:xfrm>
              <a:off x="4622300" y="3855375"/>
              <a:ext cx="91400" cy="91400"/>
            </a:xfrm>
            <a:custGeom>
              <a:avLst/>
              <a:gdLst/>
              <a:ahLst/>
              <a:cxnLst/>
              <a:rect l="l" t="t" r="r" b="b"/>
              <a:pathLst>
                <a:path w="3656" h="3656" extrusionOk="0">
                  <a:moveTo>
                    <a:pt x="3655" y="1822"/>
                  </a:moveTo>
                  <a:cubicBezTo>
                    <a:pt x="3655" y="2834"/>
                    <a:pt x="2834" y="3655"/>
                    <a:pt x="1822" y="3655"/>
                  </a:cubicBezTo>
                  <a:cubicBezTo>
                    <a:pt x="822" y="3655"/>
                    <a:pt x="0" y="2834"/>
                    <a:pt x="0" y="1822"/>
                  </a:cubicBezTo>
                  <a:cubicBezTo>
                    <a:pt x="0" y="810"/>
                    <a:pt x="822" y="0"/>
                    <a:pt x="1822" y="0"/>
                  </a:cubicBezTo>
                  <a:cubicBezTo>
                    <a:pt x="2834" y="0"/>
                    <a:pt x="3655" y="810"/>
                    <a:pt x="3655" y="18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66;p33">
              <a:extLst>
                <a:ext uri="{FF2B5EF4-FFF2-40B4-BE49-F238E27FC236}">
                  <a16:creationId xmlns:a16="http://schemas.microsoft.com/office/drawing/2014/main" id="{7E2B6E5F-EDA2-891B-3555-51C8C7CF9FAB}"/>
                </a:ext>
              </a:extLst>
            </p:cNvPr>
            <p:cNvSpPr/>
            <p:nvPr/>
          </p:nvSpPr>
          <p:spPr>
            <a:xfrm>
              <a:off x="4147825" y="2221825"/>
              <a:ext cx="145875" cy="145875"/>
            </a:xfrm>
            <a:custGeom>
              <a:avLst/>
              <a:gdLst/>
              <a:ahLst/>
              <a:cxnLst/>
              <a:rect l="l" t="t" r="r" b="b"/>
              <a:pathLst>
                <a:path w="5835" h="5835" extrusionOk="0">
                  <a:moveTo>
                    <a:pt x="5835" y="2918"/>
                  </a:moveTo>
                  <a:cubicBezTo>
                    <a:pt x="5835" y="4525"/>
                    <a:pt x="4525" y="5835"/>
                    <a:pt x="2918" y="5835"/>
                  </a:cubicBezTo>
                  <a:cubicBezTo>
                    <a:pt x="1310" y="5835"/>
                    <a:pt x="1" y="4525"/>
                    <a:pt x="1" y="2918"/>
                  </a:cubicBezTo>
                  <a:cubicBezTo>
                    <a:pt x="1" y="1310"/>
                    <a:pt x="1310" y="1"/>
                    <a:pt x="2918" y="1"/>
                  </a:cubicBezTo>
                  <a:cubicBezTo>
                    <a:pt x="4525" y="1"/>
                    <a:pt x="5835" y="1310"/>
                    <a:pt x="5835" y="29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872;p33">
            <a:extLst>
              <a:ext uri="{FF2B5EF4-FFF2-40B4-BE49-F238E27FC236}">
                <a16:creationId xmlns:a16="http://schemas.microsoft.com/office/drawing/2014/main" id="{AAEA1DA8-05CE-7D7C-B9F8-145B0CD8BFA2}"/>
              </a:ext>
            </a:extLst>
          </p:cNvPr>
          <p:cNvSpPr txBox="1"/>
          <p:nvPr/>
        </p:nvSpPr>
        <p:spPr>
          <a:xfrm>
            <a:off x="510423" y="1759795"/>
            <a:ext cx="2605894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1"/>
                </a:solidFill>
                <a:ea typeface="Roboto"/>
                <a:cs typeface="Roboto"/>
                <a:sym typeface="Roboto"/>
              </a:rPr>
              <a:t>Wettbewerbsfähigkeit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Höhere </a:t>
            </a:r>
            <a:r>
              <a:rPr lang="en-GB" sz="1200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Attraktivität</a:t>
            </a:r>
            <a:r>
              <a:rPr lang="en-GB" sz="1200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für Talente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dirty="0">
              <a:solidFill>
                <a:schemeClr val="accent1"/>
              </a:solidFill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873;p33">
            <a:extLst>
              <a:ext uri="{FF2B5EF4-FFF2-40B4-BE49-F238E27FC236}">
                <a16:creationId xmlns:a16="http://schemas.microsoft.com/office/drawing/2014/main" id="{D0D928E4-9597-7077-1176-1CF705C31363}"/>
              </a:ext>
            </a:extLst>
          </p:cNvPr>
          <p:cNvSpPr txBox="1"/>
          <p:nvPr/>
        </p:nvSpPr>
        <p:spPr>
          <a:xfrm>
            <a:off x="5116479" y="951734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5"/>
                </a:solidFill>
                <a:ea typeface="Roboto"/>
                <a:cs typeface="Roboto"/>
                <a:sym typeface="Roboto"/>
              </a:rPr>
              <a:t>Produktivität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Verbesserte</a:t>
            </a:r>
            <a:r>
              <a:rPr lang="en-US" sz="1200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Effizienz</a:t>
            </a:r>
            <a:r>
              <a:rPr lang="en-US" sz="1200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</a:t>
            </a:r>
            <a:br>
              <a:rPr lang="en-US" sz="1200" dirty="0">
                <a:solidFill>
                  <a:schemeClr val="dk1"/>
                </a:solidFill>
                <a:ea typeface="Roboto"/>
                <a:cs typeface="Roboto"/>
                <a:sym typeface="Roboto"/>
              </a:rPr>
            </a:br>
            <a:r>
              <a:rPr lang="en-US" sz="1200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der </a:t>
            </a:r>
            <a:r>
              <a:rPr lang="en-US" sz="1200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Arbeitnehmer</a:t>
            </a:r>
            <a:r>
              <a:rPr lang="en-US" sz="1200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*</a:t>
            </a:r>
            <a:r>
              <a:rPr lang="en-US" sz="1200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innen</a:t>
            </a:r>
            <a:r>
              <a:rPr lang="en-US" sz="1200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</a:t>
            </a:r>
            <a:endParaRPr sz="1200" dirty="0">
              <a:solidFill>
                <a:schemeClr val="dk1"/>
              </a:solidFill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874;p33">
            <a:extLst>
              <a:ext uri="{FF2B5EF4-FFF2-40B4-BE49-F238E27FC236}">
                <a16:creationId xmlns:a16="http://schemas.microsoft.com/office/drawing/2014/main" id="{7084E92B-3FA3-6D1B-50B7-6533FBC424B8}"/>
              </a:ext>
            </a:extLst>
          </p:cNvPr>
          <p:cNvSpPr txBox="1"/>
          <p:nvPr/>
        </p:nvSpPr>
        <p:spPr>
          <a:xfrm>
            <a:off x="1034517" y="3551802"/>
            <a:ext cx="2357689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accent2"/>
                </a:solidFill>
                <a:ea typeface="Roboto"/>
                <a:cs typeface="Roboto"/>
                <a:sym typeface="Roboto"/>
              </a:rPr>
              <a:t>Wohnortverteilung</a:t>
            </a:r>
            <a:endParaRPr lang="en-US" sz="2000" b="1" dirty="0">
              <a:solidFill>
                <a:schemeClr val="accent2"/>
              </a:solidFill>
              <a:ea typeface="Roboto"/>
              <a:cs typeface="Roboto"/>
              <a:sym typeface="Roboto"/>
            </a:endParaRPr>
          </a:p>
          <a:p>
            <a:r>
              <a:rPr lang="en-US" sz="1200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Ausgewogenere</a:t>
            </a:r>
            <a:r>
              <a:rPr lang="en-US" sz="1200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räumliche</a:t>
            </a:r>
            <a:r>
              <a:rPr lang="en-US" sz="1200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</a:t>
            </a:r>
            <a:br>
              <a:rPr lang="en-US" sz="1200" dirty="0">
                <a:solidFill>
                  <a:schemeClr val="dk1"/>
                </a:solidFill>
                <a:ea typeface="Roboto"/>
                <a:cs typeface="Roboto"/>
                <a:sym typeface="Roboto"/>
              </a:rPr>
            </a:br>
            <a:r>
              <a:rPr lang="en-US" sz="1200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Ansiedlung</a:t>
            </a:r>
            <a:endParaRPr lang="en-US" sz="1200" dirty="0">
              <a:solidFill>
                <a:schemeClr val="dk1"/>
              </a:solidFill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2"/>
                </a:solidFill>
                <a:ea typeface="Roboto"/>
                <a:cs typeface="Roboto"/>
                <a:sym typeface="Roboto"/>
              </a:rPr>
              <a:t> </a:t>
            </a:r>
            <a:endParaRPr sz="2000" b="1" dirty="0">
              <a:solidFill>
                <a:schemeClr val="accent2"/>
              </a:solidFill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875;p33">
            <a:extLst>
              <a:ext uri="{FF2B5EF4-FFF2-40B4-BE49-F238E27FC236}">
                <a16:creationId xmlns:a16="http://schemas.microsoft.com/office/drawing/2014/main" id="{F98B46B1-7DC7-BA69-4411-1BD620BA5386}"/>
              </a:ext>
            </a:extLst>
          </p:cNvPr>
          <p:cNvSpPr txBox="1"/>
          <p:nvPr/>
        </p:nvSpPr>
        <p:spPr>
          <a:xfrm>
            <a:off x="6387006" y="2237569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4"/>
                </a:solidFill>
                <a:ea typeface="Roboto"/>
                <a:cs typeface="Roboto"/>
                <a:sym typeface="Roboto"/>
              </a:rPr>
              <a:t>Wohlbefinden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Mehr Work-Life-Balance</a:t>
            </a:r>
            <a:endParaRPr sz="1200" dirty="0">
              <a:solidFill>
                <a:schemeClr val="dk1"/>
              </a:solidFill>
              <a:ea typeface="Roboto"/>
              <a:cs typeface="Roboto"/>
              <a:sym typeface="Roboto"/>
            </a:endParaRPr>
          </a:p>
        </p:txBody>
      </p:sp>
      <p:sp>
        <p:nvSpPr>
          <p:cNvPr id="25" name="Google Shape;876;p33">
            <a:extLst>
              <a:ext uri="{FF2B5EF4-FFF2-40B4-BE49-F238E27FC236}">
                <a16:creationId xmlns:a16="http://schemas.microsoft.com/office/drawing/2014/main" id="{872B567B-43C1-769E-06FC-BAC6304F9B93}"/>
              </a:ext>
            </a:extLst>
          </p:cNvPr>
          <p:cNvSpPr txBox="1"/>
          <p:nvPr/>
        </p:nvSpPr>
        <p:spPr>
          <a:xfrm>
            <a:off x="5712971" y="3666657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en-US" sz="2000" b="1" dirty="0">
                <a:solidFill>
                  <a:schemeClr val="accent3"/>
                </a:solidFill>
                <a:ea typeface="Roboto"/>
                <a:cs typeface="Roboto"/>
                <a:sym typeface="Roboto"/>
              </a:rPr>
              <a:t>Umwelt</a:t>
            </a:r>
            <a:br>
              <a:rPr lang="en-US" sz="2000" b="1" dirty="0">
                <a:solidFill>
                  <a:schemeClr val="accent3"/>
                </a:solidFill>
                <a:ea typeface="Roboto"/>
                <a:cs typeface="Roboto"/>
                <a:sym typeface="Roboto"/>
              </a:rPr>
            </a:br>
            <a:r>
              <a:rPr lang="en-US" sz="1200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Weniger Emissionen im Berufsverkehr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accent3"/>
              </a:solidFill>
              <a:ea typeface="Roboto"/>
              <a:cs typeface="Roboto"/>
              <a:sym typeface="Roboto"/>
            </a:endParaRPr>
          </a:p>
        </p:txBody>
      </p:sp>
      <p:sp>
        <p:nvSpPr>
          <p:cNvPr id="26" name="Google Shape;757;p30">
            <a:extLst>
              <a:ext uri="{FF2B5EF4-FFF2-40B4-BE49-F238E27FC236}">
                <a16:creationId xmlns:a16="http://schemas.microsoft.com/office/drawing/2014/main" id="{A57B51E6-0570-3ED7-490F-171C327A1C8F}"/>
              </a:ext>
            </a:extLst>
          </p:cNvPr>
          <p:cNvSpPr/>
          <p:nvPr/>
        </p:nvSpPr>
        <p:spPr>
          <a:xfrm>
            <a:off x="4184523" y="1507597"/>
            <a:ext cx="357274" cy="356797"/>
          </a:xfrm>
          <a:custGeom>
            <a:avLst/>
            <a:gdLst/>
            <a:ahLst/>
            <a:cxnLst/>
            <a:rect l="l" t="t" r="r" b="b"/>
            <a:pathLst>
              <a:path w="11973" h="11957" extrusionOk="0">
                <a:moveTo>
                  <a:pt x="5986" y="748"/>
                </a:moveTo>
                <a:lnTo>
                  <a:pt x="8003" y="1756"/>
                </a:lnTo>
                <a:lnTo>
                  <a:pt x="5986" y="2796"/>
                </a:lnTo>
                <a:lnTo>
                  <a:pt x="4002" y="1756"/>
                </a:lnTo>
                <a:lnTo>
                  <a:pt x="5986" y="748"/>
                </a:lnTo>
                <a:close/>
                <a:moveTo>
                  <a:pt x="3561" y="2324"/>
                </a:moveTo>
                <a:lnTo>
                  <a:pt x="5671" y="3395"/>
                </a:lnTo>
                <a:lnTo>
                  <a:pt x="5671" y="6136"/>
                </a:lnTo>
                <a:lnTo>
                  <a:pt x="3561" y="5064"/>
                </a:lnTo>
                <a:lnTo>
                  <a:pt x="3561" y="2324"/>
                </a:lnTo>
                <a:close/>
                <a:moveTo>
                  <a:pt x="8475" y="2324"/>
                </a:moveTo>
                <a:lnTo>
                  <a:pt x="8475" y="5064"/>
                </a:lnTo>
                <a:lnTo>
                  <a:pt x="6364" y="6136"/>
                </a:lnTo>
                <a:lnTo>
                  <a:pt x="6364" y="3395"/>
                </a:lnTo>
                <a:lnTo>
                  <a:pt x="8475" y="2324"/>
                </a:lnTo>
                <a:close/>
                <a:moveTo>
                  <a:pt x="3214" y="5663"/>
                </a:moveTo>
                <a:lnTo>
                  <a:pt x="5230" y="6703"/>
                </a:lnTo>
                <a:lnTo>
                  <a:pt x="3214" y="7711"/>
                </a:lnTo>
                <a:lnTo>
                  <a:pt x="1166" y="6703"/>
                </a:lnTo>
                <a:lnTo>
                  <a:pt x="3214" y="5663"/>
                </a:lnTo>
                <a:close/>
                <a:moveTo>
                  <a:pt x="8822" y="5663"/>
                </a:moveTo>
                <a:lnTo>
                  <a:pt x="10870" y="6703"/>
                </a:lnTo>
                <a:lnTo>
                  <a:pt x="8822" y="7711"/>
                </a:lnTo>
                <a:lnTo>
                  <a:pt x="6837" y="6703"/>
                </a:lnTo>
                <a:lnTo>
                  <a:pt x="8822" y="5663"/>
                </a:lnTo>
                <a:close/>
                <a:moveTo>
                  <a:pt x="5671" y="7238"/>
                </a:moveTo>
                <a:lnTo>
                  <a:pt x="5671" y="9948"/>
                </a:lnTo>
                <a:lnTo>
                  <a:pt x="3561" y="11019"/>
                </a:lnTo>
                <a:lnTo>
                  <a:pt x="3561" y="8309"/>
                </a:lnTo>
                <a:lnTo>
                  <a:pt x="5671" y="7238"/>
                </a:lnTo>
                <a:close/>
                <a:moveTo>
                  <a:pt x="11311" y="7238"/>
                </a:moveTo>
                <a:lnTo>
                  <a:pt x="11311" y="10011"/>
                </a:lnTo>
                <a:lnTo>
                  <a:pt x="9200" y="11050"/>
                </a:lnTo>
                <a:lnTo>
                  <a:pt x="9200" y="8309"/>
                </a:lnTo>
                <a:lnTo>
                  <a:pt x="11311" y="7238"/>
                </a:lnTo>
                <a:close/>
                <a:moveTo>
                  <a:pt x="725" y="7270"/>
                </a:moveTo>
                <a:lnTo>
                  <a:pt x="2836" y="8341"/>
                </a:lnTo>
                <a:lnTo>
                  <a:pt x="2836" y="11082"/>
                </a:lnTo>
                <a:lnTo>
                  <a:pt x="725" y="10042"/>
                </a:lnTo>
                <a:lnTo>
                  <a:pt x="725" y="7270"/>
                </a:lnTo>
                <a:close/>
                <a:moveTo>
                  <a:pt x="6364" y="7270"/>
                </a:moveTo>
                <a:lnTo>
                  <a:pt x="8475" y="8341"/>
                </a:lnTo>
                <a:lnTo>
                  <a:pt x="8475" y="11082"/>
                </a:lnTo>
                <a:lnTo>
                  <a:pt x="6364" y="10042"/>
                </a:lnTo>
                <a:lnTo>
                  <a:pt x="6364" y="7270"/>
                </a:lnTo>
                <a:close/>
                <a:moveTo>
                  <a:pt x="5998" y="0"/>
                </a:moveTo>
                <a:cubicBezTo>
                  <a:pt x="5947" y="0"/>
                  <a:pt x="5892" y="8"/>
                  <a:pt x="5829" y="24"/>
                </a:cubicBezTo>
                <a:lnTo>
                  <a:pt x="3056" y="1441"/>
                </a:lnTo>
                <a:cubicBezTo>
                  <a:pt x="2930" y="1536"/>
                  <a:pt x="2836" y="1662"/>
                  <a:pt x="2836" y="1756"/>
                </a:cubicBezTo>
                <a:lnTo>
                  <a:pt x="2836" y="5064"/>
                </a:lnTo>
                <a:lnTo>
                  <a:pt x="221" y="6388"/>
                </a:lnTo>
                <a:cubicBezTo>
                  <a:pt x="95" y="6451"/>
                  <a:pt x="0" y="6577"/>
                  <a:pt x="0" y="6703"/>
                </a:cubicBezTo>
                <a:lnTo>
                  <a:pt x="0" y="10200"/>
                </a:lnTo>
                <a:cubicBezTo>
                  <a:pt x="0" y="10326"/>
                  <a:pt x="95" y="10420"/>
                  <a:pt x="221" y="10515"/>
                </a:cubicBezTo>
                <a:lnTo>
                  <a:pt x="3056" y="11933"/>
                </a:lnTo>
                <a:cubicBezTo>
                  <a:pt x="3088" y="11948"/>
                  <a:pt x="3135" y="11956"/>
                  <a:pt x="3190" y="11956"/>
                </a:cubicBezTo>
                <a:cubicBezTo>
                  <a:pt x="3245" y="11956"/>
                  <a:pt x="3308" y="11948"/>
                  <a:pt x="3371" y="11933"/>
                </a:cubicBezTo>
                <a:lnTo>
                  <a:pt x="5986" y="10578"/>
                </a:lnTo>
                <a:lnTo>
                  <a:pt x="8633" y="11933"/>
                </a:lnTo>
                <a:cubicBezTo>
                  <a:pt x="8680" y="11948"/>
                  <a:pt x="8727" y="11956"/>
                  <a:pt x="8779" y="11956"/>
                </a:cubicBezTo>
                <a:cubicBezTo>
                  <a:pt x="8830" y="11956"/>
                  <a:pt x="8885" y="11948"/>
                  <a:pt x="8948" y="11933"/>
                </a:cubicBezTo>
                <a:lnTo>
                  <a:pt x="11783" y="10515"/>
                </a:lnTo>
                <a:cubicBezTo>
                  <a:pt x="11909" y="10420"/>
                  <a:pt x="11972" y="10326"/>
                  <a:pt x="11972" y="10200"/>
                </a:cubicBezTo>
                <a:lnTo>
                  <a:pt x="11972" y="6703"/>
                </a:lnTo>
                <a:cubicBezTo>
                  <a:pt x="11972" y="6577"/>
                  <a:pt x="11941" y="6451"/>
                  <a:pt x="11783" y="6388"/>
                </a:cubicBezTo>
                <a:lnTo>
                  <a:pt x="9137" y="5064"/>
                </a:lnTo>
                <a:lnTo>
                  <a:pt x="9137" y="1756"/>
                </a:lnTo>
                <a:cubicBezTo>
                  <a:pt x="9137" y="1662"/>
                  <a:pt x="9074" y="1536"/>
                  <a:pt x="8948" y="1441"/>
                </a:cubicBezTo>
                <a:lnTo>
                  <a:pt x="6144" y="24"/>
                </a:lnTo>
                <a:cubicBezTo>
                  <a:pt x="6097" y="8"/>
                  <a:pt x="6049" y="0"/>
                  <a:pt x="59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845;p32">
            <a:extLst>
              <a:ext uri="{FF2B5EF4-FFF2-40B4-BE49-F238E27FC236}">
                <a16:creationId xmlns:a16="http://schemas.microsoft.com/office/drawing/2014/main" id="{1195A411-C55F-7586-7E8F-C2E7FC2FF8F8}"/>
              </a:ext>
            </a:extLst>
          </p:cNvPr>
          <p:cNvSpPr/>
          <p:nvPr/>
        </p:nvSpPr>
        <p:spPr>
          <a:xfrm>
            <a:off x="3752420" y="3592331"/>
            <a:ext cx="349457" cy="348542"/>
          </a:xfrm>
          <a:custGeom>
            <a:avLst/>
            <a:gdLst/>
            <a:ahLst/>
            <a:cxnLst/>
            <a:rect l="l" t="t" r="r" b="b"/>
            <a:pathLst>
              <a:path w="11847" h="11816" extrusionOk="0">
                <a:moveTo>
                  <a:pt x="3151" y="694"/>
                </a:moveTo>
                <a:cubicBezTo>
                  <a:pt x="3718" y="694"/>
                  <a:pt x="4159" y="1166"/>
                  <a:pt x="4159" y="1734"/>
                </a:cubicBezTo>
                <a:cubicBezTo>
                  <a:pt x="4159" y="2301"/>
                  <a:pt x="3686" y="2742"/>
                  <a:pt x="3151" y="2742"/>
                </a:cubicBezTo>
                <a:cubicBezTo>
                  <a:pt x="2584" y="2742"/>
                  <a:pt x="2111" y="2269"/>
                  <a:pt x="2111" y="1734"/>
                </a:cubicBezTo>
                <a:cubicBezTo>
                  <a:pt x="2080" y="1166"/>
                  <a:pt x="2552" y="694"/>
                  <a:pt x="3151" y="694"/>
                </a:cubicBezTo>
                <a:close/>
                <a:moveTo>
                  <a:pt x="8727" y="694"/>
                </a:moveTo>
                <a:cubicBezTo>
                  <a:pt x="9326" y="694"/>
                  <a:pt x="9767" y="1166"/>
                  <a:pt x="9767" y="1734"/>
                </a:cubicBezTo>
                <a:cubicBezTo>
                  <a:pt x="9767" y="2301"/>
                  <a:pt x="9294" y="2742"/>
                  <a:pt x="8727" y="2742"/>
                </a:cubicBezTo>
                <a:cubicBezTo>
                  <a:pt x="8128" y="2742"/>
                  <a:pt x="7719" y="2269"/>
                  <a:pt x="7719" y="1734"/>
                </a:cubicBezTo>
                <a:cubicBezTo>
                  <a:pt x="7656" y="1166"/>
                  <a:pt x="8128" y="694"/>
                  <a:pt x="8727" y="694"/>
                </a:cubicBezTo>
                <a:close/>
                <a:moveTo>
                  <a:pt x="5923" y="4852"/>
                </a:moveTo>
                <a:cubicBezTo>
                  <a:pt x="6522" y="4852"/>
                  <a:pt x="6994" y="5325"/>
                  <a:pt x="6994" y="5861"/>
                </a:cubicBezTo>
                <a:cubicBezTo>
                  <a:pt x="6994" y="6396"/>
                  <a:pt x="6522" y="6869"/>
                  <a:pt x="5923" y="6869"/>
                </a:cubicBezTo>
                <a:cubicBezTo>
                  <a:pt x="5356" y="6869"/>
                  <a:pt x="4883" y="6428"/>
                  <a:pt x="4883" y="5861"/>
                </a:cubicBezTo>
                <a:cubicBezTo>
                  <a:pt x="4883" y="5294"/>
                  <a:pt x="5356" y="4852"/>
                  <a:pt x="5923" y="4852"/>
                </a:cubicBezTo>
                <a:close/>
                <a:moveTo>
                  <a:pt x="3151" y="3466"/>
                </a:moveTo>
                <a:cubicBezTo>
                  <a:pt x="3875" y="3466"/>
                  <a:pt x="4600" y="3813"/>
                  <a:pt x="5072" y="4380"/>
                </a:cubicBezTo>
                <a:cubicBezTo>
                  <a:pt x="4537" y="4695"/>
                  <a:pt x="4159" y="5231"/>
                  <a:pt x="4159" y="5861"/>
                </a:cubicBezTo>
                <a:cubicBezTo>
                  <a:pt x="4159" y="6239"/>
                  <a:pt x="4285" y="6617"/>
                  <a:pt x="4505" y="6900"/>
                </a:cubicBezTo>
                <a:lnTo>
                  <a:pt x="693" y="6900"/>
                </a:lnTo>
                <a:lnTo>
                  <a:pt x="693" y="5892"/>
                </a:lnTo>
                <a:cubicBezTo>
                  <a:pt x="693" y="4569"/>
                  <a:pt x="1796" y="3466"/>
                  <a:pt x="3151" y="3466"/>
                </a:cubicBezTo>
                <a:close/>
                <a:moveTo>
                  <a:pt x="8696" y="3498"/>
                </a:moveTo>
                <a:cubicBezTo>
                  <a:pt x="10019" y="3498"/>
                  <a:pt x="11121" y="4600"/>
                  <a:pt x="11121" y="5955"/>
                </a:cubicBezTo>
                <a:lnTo>
                  <a:pt x="11121" y="6932"/>
                </a:lnTo>
                <a:lnTo>
                  <a:pt x="7309" y="6932"/>
                </a:lnTo>
                <a:cubicBezTo>
                  <a:pt x="7561" y="6617"/>
                  <a:pt x="7656" y="6270"/>
                  <a:pt x="7656" y="5892"/>
                </a:cubicBezTo>
                <a:cubicBezTo>
                  <a:pt x="7656" y="5262"/>
                  <a:pt x="7309" y="4726"/>
                  <a:pt x="6774" y="4411"/>
                </a:cubicBezTo>
                <a:cubicBezTo>
                  <a:pt x="7215" y="3813"/>
                  <a:pt x="7939" y="3498"/>
                  <a:pt x="8696" y="3498"/>
                </a:cubicBezTo>
                <a:close/>
                <a:moveTo>
                  <a:pt x="5923" y="7625"/>
                </a:moveTo>
                <a:cubicBezTo>
                  <a:pt x="6207" y="7625"/>
                  <a:pt x="6490" y="7656"/>
                  <a:pt x="6711" y="7751"/>
                </a:cubicBezTo>
                <a:lnTo>
                  <a:pt x="5923" y="8791"/>
                </a:lnTo>
                <a:lnTo>
                  <a:pt x="5135" y="7751"/>
                </a:lnTo>
                <a:cubicBezTo>
                  <a:pt x="5388" y="7688"/>
                  <a:pt x="5671" y="7625"/>
                  <a:pt x="5923" y="7625"/>
                </a:cubicBezTo>
                <a:close/>
                <a:moveTo>
                  <a:pt x="4505" y="8066"/>
                </a:moveTo>
                <a:lnTo>
                  <a:pt x="5577" y="9484"/>
                </a:lnTo>
                <a:lnTo>
                  <a:pt x="5577" y="11153"/>
                </a:lnTo>
                <a:lnTo>
                  <a:pt x="3497" y="11153"/>
                </a:lnTo>
                <a:lnTo>
                  <a:pt x="3497" y="10019"/>
                </a:lnTo>
                <a:cubicBezTo>
                  <a:pt x="3497" y="9200"/>
                  <a:pt x="3875" y="8507"/>
                  <a:pt x="4505" y="8066"/>
                </a:cubicBezTo>
                <a:close/>
                <a:moveTo>
                  <a:pt x="7341" y="8066"/>
                </a:moveTo>
                <a:cubicBezTo>
                  <a:pt x="7939" y="8507"/>
                  <a:pt x="8381" y="9263"/>
                  <a:pt x="8381" y="10051"/>
                </a:cubicBezTo>
                <a:lnTo>
                  <a:pt x="8381" y="11153"/>
                </a:lnTo>
                <a:lnTo>
                  <a:pt x="6301" y="11153"/>
                </a:lnTo>
                <a:lnTo>
                  <a:pt x="6301" y="9484"/>
                </a:lnTo>
                <a:lnTo>
                  <a:pt x="7341" y="8066"/>
                </a:lnTo>
                <a:close/>
                <a:moveTo>
                  <a:pt x="3088" y="1"/>
                </a:moveTo>
                <a:cubicBezTo>
                  <a:pt x="2143" y="1"/>
                  <a:pt x="1355" y="788"/>
                  <a:pt x="1355" y="1734"/>
                </a:cubicBezTo>
                <a:cubicBezTo>
                  <a:pt x="1355" y="2238"/>
                  <a:pt x="1575" y="2679"/>
                  <a:pt x="1922" y="2994"/>
                </a:cubicBezTo>
                <a:cubicBezTo>
                  <a:pt x="788" y="3466"/>
                  <a:pt x="0" y="4569"/>
                  <a:pt x="0" y="5861"/>
                </a:cubicBezTo>
                <a:lnTo>
                  <a:pt x="0" y="7247"/>
                </a:lnTo>
                <a:cubicBezTo>
                  <a:pt x="0" y="7436"/>
                  <a:pt x="158" y="7593"/>
                  <a:pt x="347" y="7593"/>
                </a:cubicBezTo>
                <a:lnTo>
                  <a:pt x="3938" y="7593"/>
                </a:lnTo>
                <a:cubicBezTo>
                  <a:pt x="3214" y="8192"/>
                  <a:pt x="2741" y="9043"/>
                  <a:pt x="2741" y="10019"/>
                </a:cubicBezTo>
                <a:lnTo>
                  <a:pt x="2741" y="11437"/>
                </a:lnTo>
                <a:cubicBezTo>
                  <a:pt x="2741" y="11658"/>
                  <a:pt x="2899" y="11815"/>
                  <a:pt x="3088" y="11815"/>
                </a:cubicBezTo>
                <a:lnTo>
                  <a:pt x="8696" y="11815"/>
                </a:lnTo>
                <a:cubicBezTo>
                  <a:pt x="8885" y="11815"/>
                  <a:pt x="9042" y="11658"/>
                  <a:pt x="9042" y="11437"/>
                </a:cubicBezTo>
                <a:lnTo>
                  <a:pt x="9042" y="10019"/>
                </a:lnTo>
                <a:cubicBezTo>
                  <a:pt x="9042" y="9043"/>
                  <a:pt x="8570" y="8192"/>
                  <a:pt x="7876" y="7593"/>
                </a:cubicBezTo>
                <a:lnTo>
                  <a:pt x="11436" y="7593"/>
                </a:lnTo>
                <a:cubicBezTo>
                  <a:pt x="11657" y="7593"/>
                  <a:pt x="11815" y="7436"/>
                  <a:pt x="11815" y="7247"/>
                </a:cubicBezTo>
                <a:lnTo>
                  <a:pt x="11815" y="5861"/>
                </a:lnTo>
                <a:cubicBezTo>
                  <a:pt x="11846" y="4600"/>
                  <a:pt x="11027" y="3466"/>
                  <a:pt x="9861" y="2994"/>
                </a:cubicBezTo>
                <a:cubicBezTo>
                  <a:pt x="10239" y="2679"/>
                  <a:pt x="10428" y="2206"/>
                  <a:pt x="10428" y="1734"/>
                </a:cubicBezTo>
                <a:cubicBezTo>
                  <a:pt x="10428" y="788"/>
                  <a:pt x="9641" y="1"/>
                  <a:pt x="8696" y="1"/>
                </a:cubicBezTo>
                <a:cubicBezTo>
                  <a:pt x="7750" y="1"/>
                  <a:pt x="6963" y="788"/>
                  <a:pt x="6963" y="1734"/>
                </a:cubicBezTo>
                <a:cubicBezTo>
                  <a:pt x="6963" y="2238"/>
                  <a:pt x="7152" y="2679"/>
                  <a:pt x="7498" y="2994"/>
                </a:cubicBezTo>
                <a:cubicBezTo>
                  <a:pt x="6931" y="3214"/>
                  <a:pt x="6396" y="3624"/>
                  <a:pt x="6049" y="4159"/>
                </a:cubicBezTo>
                <a:lnTo>
                  <a:pt x="5734" y="4159"/>
                </a:lnTo>
                <a:cubicBezTo>
                  <a:pt x="5388" y="3655"/>
                  <a:pt x="4883" y="3214"/>
                  <a:pt x="4285" y="2994"/>
                </a:cubicBezTo>
                <a:cubicBezTo>
                  <a:pt x="4631" y="2679"/>
                  <a:pt x="4820" y="2238"/>
                  <a:pt x="4820" y="1734"/>
                </a:cubicBezTo>
                <a:cubicBezTo>
                  <a:pt x="4820" y="788"/>
                  <a:pt x="4033" y="1"/>
                  <a:pt x="3088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8" name="Google Shape;965;p36">
            <a:extLst>
              <a:ext uri="{FF2B5EF4-FFF2-40B4-BE49-F238E27FC236}">
                <a16:creationId xmlns:a16="http://schemas.microsoft.com/office/drawing/2014/main" id="{E3E5D889-4098-B611-0827-C25E61E81046}"/>
              </a:ext>
            </a:extLst>
          </p:cNvPr>
          <p:cNvGrpSpPr/>
          <p:nvPr/>
        </p:nvGrpSpPr>
        <p:grpSpPr>
          <a:xfrm>
            <a:off x="3144632" y="2328250"/>
            <a:ext cx="293387" cy="362570"/>
            <a:chOff x="3038663" y="3401267"/>
            <a:chExt cx="293387" cy="362570"/>
          </a:xfrm>
        </p:grpSpPr>
        <p:sp>
          <p:nvSpPr>
            <p:cNvPr id="29" name="Google Shape;966;p36">
              <a:extLst>
                <a:ext uri="{FF2B5EF4-FFF2-40B4-BE49-F238E27FC236}">
                  <a16:creationId xmlns:a16="http://schemas.microsoft.com/office/drawing/2014/main" id="{C090A6F8-442A-2013-8276-79EF6FBEB33F}"/>
                </a:ext>
              </a:extLst>
            </p:cNvPr>
            <p:cNvSpPr/>
            <p:nvPr/>
          </p:nvSpPr>
          <p:spPr>
            <a:xfrm>
              <a:off x="3038663" y="3401267"/>
              <a:ext cx="293387" cy="362570"/>
            </a:xfrm>
            <a:custGeom>
              <a:avLst/>
              <a:gdLst/>
              <a:ahLst/>
              <a:cxnLst/>
              <a:rect l="l" t="t" r="r" b="b"/>
              <a:pathLst>
                <a:path w="10657" h="13170" extrusionOk="0">
                  <a:moveTo>
                    <a:pt x="5775" y="680"/>
                  </a:moveTo>
                  <a:cubicBezTo>
                    <a:pt x="6013" y="692"/>
                    <a:pt x="6859" y="751"/>
                    <a:pt x="7704" y="1180"/>
                  </a:cubicBezTo>
                  <a:cubicBezTo>
                    <a:pt x="8966" y="1823"/>
                    <a:pt x="9597" y="2966"/>
                    <a:pt x="9597" y="4561"/>
                  </a:cubicBezTo>
                  <a:cubicBezTo>
                    <a:pt x="9597" y="6002"/>
                    <a:pt x="9585" y="7288"/>
                    <a:pt x="9585" y="7859"/>
                  </a:cubicBezTo>
                  <a:lnTo>
                    <a:pt x="8811" y="7859"/>
                  </a:lnTo>
                  <a:cubicBezTo>
                    <a:pt x="8823" y="7704"/>
                    <a:pt x="8823" y="7538"/>
                    <a:pt x="8847" y="7359"/>
                  </a:cubicBezTo>
                  <a:cubicBezTo>
                    <a:pt x="8883" y="6704"/>
                    <a:pt x="8930" y="5954"/>
                    <a:pt x="8930" y="5061"/>
                  </a:cubicBezTo>
                  <a:cubicBezTo>
                    <a:pt x="8930" y="3775"/>
                    <a:pt x="8514" y="2739"/>
                    <a:pt x="7716" y="2025"/>
                  </a:cubicBezTo>
                  <a:cubicBezTo>
                    <a:pt x="6942" y="1346"/>
                    <a:pt x="5942" y="1061"/>
                    <a:pt x="5108" y="953"/>
                  </a:cubicBezTo>
                  <a:lnTo>
                    <a:pt x="5775" y="680"/>
                  </a:lnTo>
                  <a:close/>
                  <a:moveTo>
                    <a:pt x="4209" y="1579"/>
                  </a:moveTo>
                  <a:cubicBezTo>
                    <a:pt x="4987" y="1579"/>
                    <a:pt x="6359" y="1722"/>
                    <a:pt x="7299" y="2537"/>
                  </a:cubicBezTo>
                  <a:cubicBezTo>
                    <a:pt x="7954" y="3109"/>
                    <a:pt x="8299" y="3966"/>
                    <a:pt x="8299" y="5061"/>
                  </a:cubicBezTo>
                  <a:cubicBezTo>
                    <a:pt x="8299" y="5942"/>
                    <a:pt x="8252" y="6668"/>
                    <a:pt x="8204" y="7311"/>
                  </a:cubicBezTo>
                  <a:cubicBezTo>
                    <a:pt x="8097" y="8788"/>
                    <a:pt x="8037" y="9824"/>
                    <a:pt x="8680" y="11026"/>
                  </a:cubicBezTo>
                  <a:lnTo>
                    <a:pt x="4084" y="11026"/>
                  </a:lnTo>
                  <a:cubicBezTo>
                    <a:pt x="4073" y="10574"/>
                    <a:pt x="4192" y="9526"/>
                    <a:pt x="5275" y="8443"/>
                  </a:cubicBezTo>
                  <a:cubicBezTo>
                    <a:pt x="5406" y="8312"/>
                    <a:pt x="5406" y="8097"/>
                    <a:pt x="5275" y="7966"/>
                  </a:cubicBezTo>
                  <a:cubicBezTo>
                    <a:pt x="5210" y="7901"/>
                    <a:pt x="5123" y="7868"/>
                    <a:pt x="5037" y="7868"/>
                  </a:cubicBezTo>
                  <a:cubicBezTo>
                    <a:pt x="4951" y="7868"/>
                    <a:pt x="4864" y="7901"/>
                    <a:pt x="4799" y="7966"/>
                  </a:cubicBezTo>
                  <a:cubicBezTo>
                    <a:pt x="3561" y="9205"/>
                    <a:pt x="3394" y="10407"/>
                    <a:pt x="3418" y="11014"/>
                  </a:cubicBezTo>
                  <a:lnTo>
                    <a:pt x="2620" y="11014"/>
                  </a:lnTo>
                  <a:cubicBezTo>
                    <a:pt x="2584" y="10574"/>
                    <a:pt x="2703" y="9550"/>
                    <a:pt x="3787" y="8454"/>
                  </a:cubicBezTo>
                  <a:cubicBezTo>
                    <a:pt x="4442" y="7800"/>
                    <a:pt x="4501" y="7133"/>
                    <a:pt x="4513" y="6526"/>
                  </a:cubicBezTo>
                  <a:cubicBezTo>
                    <a:pt x="4882" y="6407"/>
                    <a:pt x="5180" y="6192"/>
                    <a:pt x="5406" y="5895"/>
                  </a:cubicBezTo>
                  <a:cubicBezTo>
                    <a:pt x="6073" y="5037"/>
                    <a:pt x="5775" y="3775"/>
                    <a:pt x="5763" y="3728"/>
                  </a:cubicBezTo>
                  <a:cubicBezTo>
                    <a:pt x="5723" y="3578"/>
                    <a:pt x="5591" y="3478"/>
                    <a:pt x="5444" y="3478"/>
                  </a:cubicBezTo>
                  <a:cubicBezTo>
                    <a:pt x="5416" y="3478"/>
                    <a:pt x="5387" y="3482"/>
                    <a:pt x="5358" y="3490"/>
                  </a:cubicBezTo>
                  <a:cubicBezTo>
                    <a:pt x="5180" y="3525"/>
                    <a:pt x="5073" y="3704"/>
                    <a:pt x="5120" y="3882"/>
                  </a:cubicBezTo>
                  <a:cubicBezTo>
                    <a:pt x="5120" y="3906"/>
                    <a:pt x="5358" y="4883"/>
                    <a:pt x="4882" y="5490"/>
                  </a:cubicBezTo>
                  <a:cubicBezTo>
                    <a:pt x="4620" y="5823"/>
                    <a:pt x="4168" y="6002"/>
                    <a:pt x="3561" y="6002"/>
                  </a:cubicBezTo>
                  <a:cubicBezTo>
                    <a:pt x="3501" y="6002"/>
                    <a:pt x="3430" y="6014"/>
                    <a:pt x="3382" y="6061"/>
                  </a:cubicBezTo>
                  <a:lnTo>
                    <a:pt x="1715" y="7180"/>
                  </a:lnTo>
                  <a:lnTo>
                    <a:pt x="834" y="6299"/>
                  </a:lnTo>
                  <a:lnTo>
                    <a:pt x="1001" y="6049"/>
                  </a:lnTo>
                  <a:lnTo>
                    <a:pt x="1048" y="6049"/>
                  </a:lnTo>
                  <a:cubicBezTo>
                    <a:pt x="1132" y="6049"/>
                    <a:pt x="1227" y="6014"/>
                    <a:pt x="1287" y="5942"/>
                  </a:cubicBezTo>
                  <a:cubicBezTo>
                    <a:pt x="1346" y="5883"/>
                    <a:pt x="1382" y="5787"/>
                    <a:pt x="1382" y="5704"/>
                  </a:cubicBezTo>
                  <a:cubicBezTo>
                    <a:pt x="1382" y="5633"/>
                    <a:pt x="1370" y="5573"/>
                    <a:pt x="1322" y="5514"/>
                  </a:cubicBezTo>
                  <a:lnTo>
                    <a:pt x="3763" y="1596"/>
                  </a:lnTo>
                  <a:cubicBezTo>
                    <a:pt x="3867" y="1587"/>
                    <a:pt x="4021" y="1579"/>
                    <a:pt x="4209" y="1579"/>
                  </a:cubicBezTo>
                  <a:close/>
                  <a:moveTo>
                    <a:pt x="9704" y="11848"/>
                  </a:moveTo>
                  <a:cubicBezTo>
                    <a:pt x="9871" y="11848"/>
                    <a:pt x="9990" y="11991"/>
                    <a:pt x="9990" y="12133"/>
                  </a:cubicBezTo>
                  <a:lnTo>
                    <a:pt x="9990" y="12205"/>
                  </a:lnTo>
                  <a:cubicBezTo>
                    <a:pt x="9990" y="12372"/>
                    <a:pt x="9859" y="12491"/>
                    <a:pt x="9704" y="12491"/>
                  </a:cubicBezTo>
                  <a:lnTo>
                    <a:pt x="2346" y="12491"/>
                  </a:lnTo>
                  <a:cubicBezTo>
                    <a:pt x="2179" y="12491"/>
                    <a:pt x="2060" y="12360"/>
                    <a:pt x="2060" y="12205"/>
                  </a:cubicBezTo>
                  <a:lnTo>
                    <a:pt x="2060" y="12133"/>
                  </a:lnTo>
                  <a:cubicBezTo>
                    <a:pt x="2060" y="11967"/>
                    <a:pt x="2191" y="11848"/>
                    <a:pt x="2346" y="11848"/>
                  </a:cubicBezTo>
                  <a:close/>
                  <a:moveTo>
                    <a:pt x="5704" y="1"/>
                  </a:moveTo>
                  <a:cubicBezTo>
                    <a:pt x="5656" y="1"/>
                    <a:pt x="5620" y="25"/>
                    <a:pt x="5573" y="37"/>
                  </a:cubicBezTo>
                  <a:lnTo>
                    <a:pt x="3418" y="977"/>
                  </a:lnTo>
                  <a:cubicBezTo>
                    <a:pt x="3358" y="1001"/>
                    <a:pt x="3299" y="1049"/>
                    <a:pt x="3251" y="1108"/>
                  </a:cubicBezTo>
                  <a:lnTo>
                    <a:pt x="96" y="6157"/>
                  </a:lnTo>
                  <a:cubicBezTo>
                    <a:pt x="1" y="6287"/>
                    <a:pt x="36" y="6454"/>
                    <a:pt x="144" y="6573"/>
                  </a:cubicBezTo>
                  <a:lnTo>
                    <a:pt x="1406" y="7835"/>
                  </a:lnTo>
                  <a:cubicBezTo>
                    <a:pt x="1474" y="7904"/>
                    <a:pt x="1558" y="7937"/>
                    <a:pt x="1642" y="7937"/>
                  </a:cubicBezTo>
                  <a:cubicBezTo>
                    <a:pt x="1704" y="7937"/>
                    <a:pt x="1766" y="7918"/>
                    <a:pt x="1822" y="7883"/>
                  </a:cubicBezTo>
                  <a:lnTo>
                    <a:pt x="3632" y="6668"/>
                  </a:lnTo>
                  <a:cubicBezTo>
                    <a:pt x="3692" y="6668"/>
                    <a:pt x="3775" y="6668"/>
                    <a:pt x="3834" y="6657"/>
                  </a:cubicBezTo>
                  <a:lnTo>
                    <a:pt x="3834" y="6657"/>
                  </a:lnTo>
                  <a:cubicBezTo>
                    <a:pt x="3811" y="7133"/>
                    <a:pt x="3739" y="7550"/>
                    <a:pt x="3299" y="8002"/>
                  </a:cubicBezTo>
                  <a:cubicBezTo>
                    <a:pt x="1882" y="9407"/>
                    <a:pt x="1870" y="10788"/>
                    <a:pt x="1906" y="11288"/>
                  </a:cubicBezTo>
                  <a:cubicBezTo>
                    <a:pt x="1584" y="11431"/>
                    <a:pt x="1358" y="11764"/>
                    <a:pt x="1358" y="12145"/>
                  </a:cubicBezTo>
                  <a:lnTo>
                    <a:pt x="1358" y="12217"/>
                  </a:lnTo>
                  <a:cubicBezTo>
                    <a:pt x="1358" y="12741"/>
                    <a:pt x="1787" y="13169"/>
                    <a:pt x="2310" y="13169"/>
                  </a:cubicBezTo>
                  <a:lnTo>
                    <a:pt x="9680" y="13169"/>
                  </a:lnTo>
                  <a:cubicBezTo>
                    <a:pt x="10204" y="13169"/>
                    <a:pt x="10633" y="12741"/>
                    <a:pt x="10633" y="12217"/>
                  </a:cubicBezTo>
                  <a:lnTo>
                    <a:pt x="10633" y="12133"/>
                  </a:lnTo>
                  <a:cubicBezTo>
                    <a:pt x="10657" y="11598"/>
                    <a:pt x="10228" y="11181"/>
                    <a:pt x="9704" y="11181"/>
                  </a:cubicBezTo>
                  <a:lnTo>
                    <a:pt x="9502" y="11181"/>
                  </a:lnTo>
                  <a:cubicBezTo>
                    <a:pt x="8895" y="10264"/>
                    <a:pt x="8752" y="9502"/>
                    <a:pt x="8776" y="8538"/>
                  </a:cubicBezTo>
                  <a:lnTo>
                    <a:pt x="9907" y="8538"/>
                  </a:lnTo>
                  <a:cubicBezTo>
                    <a:pt x="10085" y="8538"/>
                    <a:pt x="10228" y="8383"/>
                    <a:pt x="10228" y="8204"/>
                  </a:cubicBezTo>
                  <a:cubicBezTo>
                    <a:pt x="10228" y="8192"/>
                    <a:pt x="10264" y="6526"/>
                    <a:pt x="10264" y="4561"/>
                  </a:cubicBezTo>
                  <a:cubicBezTo>
                    <a:pt x="10264" y="2204"/>
                    <a:pt x="9014" y="1096"/>
                    <a:pt x="7966" y="572"/>
                  </a:cubicBezTo>
                  <a:cubicBezTo>
                    <a:pt x="6847" y="25"/>
                    <a:pt x="5751" y="1"/>
                    <a:pt x="5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67;p36">
              <a:extLst>
                <a:ext uri="{FF2B5EF4-FFF2-40B4-BE49-F238E27FC236}">
                  <a16:creationId xmlns:a16="http://schemas.microsoft.com/office/drawing/2014/main" id="{97999724-3841-1217-25A4-7A0C66985969}"/>
                </a:ext>
              </a:extLst>
            </p:cNvPr>
            <p:cNvSpPr/>
            <p:nvPr/>
          </p:nvSpPr>
          <p:spPr>
            <a:xfrm>
              <a:off x="3118638" y="3496548"/>
              <a:ext cx="25603" cy="24061"/>
            </a:xfrm>
            <a:custGeom>
              <a:avLst/>
              <a:gdLst/>
              <a:ahLst/>
              <a:cxnLst/>
              <a:rect l="l" t="t" r="r" b="b"/>
              <a:pathLst>
                <a:path w="930" h="874" extrusionOk="0">
                  <a:moveTo>
                    <a:pt x="538" y="1"/>
                  </a:moveTo>
                  <a:cubicBezTo>
                    <a:pt x="439" y="1"/>
                    <a:pt x="343" y="47"/>
                    <a:pt x="275" y="136"/>
                  </a:cubicBezTo>
                  <a:lnTo>
                    <a:pt x="120" y="326"/>
                  </a:lnTo>
                  <a:cubicBezTo>
                    <a:pt x="1" y="469"/>
                    <a:pt x="36" y="683"/>
                    <a:pt x="179" y="802"/>
                  </a:cubicBezTo>
                  <a:cubicBezTo>
                    <a:pt x="239" y="850"/>
                    <a:pt x="310" y="874"/>
                    <a:pt x="382" y="874"/>
                  </a:cubicBezTo>
                  <a:cubicBezTo>
                    <a:pt x="489" y="874"/>
                    <a:pt x="584" y="826"/>
                    <a:pt x="656" y="743"/>
                  </a:cubicBezTo>
                  <a:lnTo>
                    <a:pt x="798" y="552"/>
                  </a:lnTo>
                  <a:cubicBezTo>
                    <a:pt x="929" y="398"/>
                    <a:pt x="894" y="195"/>
                    <a:pt x="751" y="76"/>
                  </a:cubicBezTo>
                  <a:cubicBezTo>
                    <a:pt x="685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840;p32">
            <a:extLst>
              <a:ext uri="{FF2B5EF4-FFF2-40B4-BE49-F238E27FC236}">
                <a16:creationId xmlns:a16="http://schemas.microsoft.com/office/drawing/2014/main" id="{6500BDEC-F5E4-6DFF-5219-106F9213DB1F}"/>
              </a:ext>
            </a:extLst>
          </p:cNvPr>
          <p:cNvGrpSpPr/>
          <p:nvPr/>
        </p:nvGrpSpPr>
        <p:grpSpPr>
          <a:xfrm>
            <a:off x="5072894" y="3405633"/>
            <a:ext cx="382665" cy="367194"/>
            <a:chOff x="-62890750" y="2296300"/>
            <a:chExt cx="330825" cy="317450"/>
          </a:xfrm>
          <a:solidFill>
            <a:schemeClr val="tx1"/>
          </a:solidFill>
        </p:grpSpPr>
        <p:sp>
          <p:nvSpPr>
            <p:cNvPr id="32" name="Google Shape;841;p32">
              <a:extLst>
                <a:ext uri="{FF2B5EF4-FFF2-40B4-BE49-F238E27FC236}">
                  <a16:creationId xmlns:a16="http://schemas.microsoft.com/office/drawing/2014/main" id="{9BFC2BA6-3396-1407-E7F0-491D9AE025F4}"/>
                </a:ext>
              </a:extLst>
            </p:cNvPr>
            <p:cNvSpPr/>
            <p:nvPr/>
          </p:nvSpPr>
          <p:spPr>
            <a:xfrm>
              <a:off x="-62890750" y="2296300"/>
              <a:ext cx="313500" cy="195375"/>
            </a:xfrm>
            <a:custGeom>
              <a:avLst/>
              <a:gdLst/>
              <a:ahLst/>
              <a:cxnLst/>
              <a:rect l="l" t="t" r="r" b="b"/>
              <a:pathLst>
                <a:path w="12540" h="7815" extrusionOk="0">
                  <a:moveTo>
                    <a:pt x="11437" y="2080"/>
                  </a:moveTo>
                  <a:lnTo>
                    <a:pt x="11658" y="2931"/>
                  </a:lnTo>
                  <a:lnTo>
                    <a:pt x="10776" y="2742"/>
                  </a:lnTo>
                  <a:lnTo>
                    <a:pt x="11437" y="2080"/>
                  </a:lnTo>
                  <a:close/>
                  <a:moveTo>
                    <a:pt x="6617" y="1"/>
                  </a:moveTo>
                  <a:cubicBezTo>
                    <a:pt x="4916" y="1"/>
                    <a:pt x="3340" y="662"/>
                    <a:pt x="2112" y="1828"/>
                  </a:cubicBezTo>
                  <a:cubicBezTo>
                    <a:pt x="663" y="3277"/>
                    <a:pt x="1" y="5420"/>
                    <a:pt x="379" y="7467"/>
                  </a:cubicBezTo>
                  <a:cubicBezTo>
                    <a:pt x="442" y="7656"/>
                    <a:pt x="568" y="7814"/>
                    <a:pt x="789" y="7814"/>
                  </a:cubicBezTo>
                  <a:lnTo>
                    <a:pt x="852" y="7814"/>
                  </a:lnTo>
                  <a:cubicBezTo>
                    <a:pt x="1104" y="7783"/>
                    <a:pt x="1198" y="7562"/>
                    <a:pt x="1167" y="7341"/>
                  </a:cubicBezTo>
                  <a:cubicBezTo>
                    <a:pt x="852" y="5577"/>
                    <a:pt x="1419" y="3718"/>
                    <a:pt x="2710" y="2458"/>
                  </a:cubicBezTo>
                  <a:cubicBezTo>
                    <a:pt x="3719" y="1450"/>
                    <a:pt x="5136" y="851"/>
                    <a:pt x="6617" y="851"/>
                  </a:cubicBezTo>
                  <a:cubicBezTo>
                    <a:pt x="7940" y="851"/>
                    <a:pt x="9200" y="1324"/>
                    <a:pt x="10177" y="2206"/>
                  </a:cubicBezTo>
                  <a:lnTo>
                    <a:pt x="9610" y="2773"/>
                  </a:lnTo>
                  <a:cubicBezTo>
                    <a:pt x="9484" y="2899"/>
                    <a:pt x="9452" y="3057"/>
                    <a:pt x="9484" y="3183"/>
                  </a:cubicBezTo>
                  <a:cubicBezTo>
                    <a:pt x="9515" y="3340"/>
                    <a:pt x="9641" y="3403"/>
                    <a:pt x="9799" y="3466"/>
                  </a:cubicBezTo>
                  <a:lnTo>
                    <a:pt x="12036" y="3939"/>
                  </a:lnTo>
                  <a:lnTo>
                    <a:pt x="12130" y="3939"/>
                  </a:lnTo>
                  <a:cubicBezTo>
                    <a:pt x="12225" y="3939"/>
                    <a:pt x="12319" y="3876"/>
                    <a:pt x="12382" y="3813"/>
                  </a:cubicBezTo>
                  <a:cubicBezTo>
                    <a:pt x="12508" y="3687"/>
                    <a:pt x="12540" y="3561"/>
                    <a:pt x="12508" y="3403"/>
                  </a:cubicBezTo>
                  <a:lnTo>
                    <a:pt x="12036" y="1167"/>
                  </a:lnTo>
                  <a:cubicBezTo>
                    <a:pt x="12004" y="1009"/>
                    <a:pt x="11878" y="883"/>
                    <a:pt x="11752" y="851"/>
                  </a:cubicBezTo>
                  <a:cubicBezTo>
                    <a:pt x="11715" y="844"/>
                    <a:pt x="11678" y="840"/>
                    <a:pt x="11642" y="840"/>
                  </a:cubicBezTo>
                  <a:cubicBezTo>
                    <a:pt x="11526" y="840"/>
                    <a:pt x="11422" y="881"/>
                    <a:pt x="11374" y="977"/>
                  </a:cubicBezTo>
                  <a:lnTo>
                    <a:pt x="10776" y="1576"/>
                  </a:lnTo>
                  <a:cubicBezTo>
                    <a:pt x="9641" y="536"/>
                    <a:pt x="8129" y="1"/>
                    <a:pt x="66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42;p32">
              <a:extLst>
                <a:ext uri="{FF2B5EF4-FFF2-40B4-BE49-F238E27FC236}">
                  <a16:creationId xmlns:a16="http://schemas.microsoft.com/office/drawing/2014/main" id="{B9A03C58-CFB8-537E-F737-B919BB60FA43}"/>
                </a:ext>
              </a:extLst>
            </p:cNvPr>
            <p:cNvSpPr/>
            <p:nvPr/>
          </p:nvSpPr>
          <p:spPr>
            <a:xfrm>
              <a:off x="-62874975" y="2417475"/>
              <a:ext cx="315050" cy="196275"/>
            </a:xfrm>
            <a:custGeom>
              <a:avLst/>
              <a:gdLst/>
              <a:ahLst/>
              <a:cxnLst/>
              <a:rect l="l" t="t" r="r" b="b"/>
              <a:pathLst>
                <a:path w="12602" h="7851" extrusionOk="0">
                  <a:moveTo>
                    <a:pt x="977" y="4857"/>
                  </a:moveTo>
                  <a:lnTo>
                    <a:pt x="1827" y="5078"/>
                  </a:lnTo>
                  <a:lnTo>
                    <a:pt x="1166" y="5739"/>
                  </a:lnTo>
                  <a:lnTo>
                    <a:pt x="977" y="4857"/>
                  </a:lnTo>
                  <a:close/>
                  <a:moveTo>
                    <a:pt x="11779" y="1"/>
                  </a:moveTo>
                  <a:cubicBezTo>
                    <a:pt x="11759" y="1"/>
                    <a:pt x="11739" y="2"/>
                    <a:pt x="11720" y="6"/>
                  </a:cubicBezTo>
                  <a:cubicBezTo>
                    <a:pt x="11499" y="69"/>
                    <a:pt x="11373" y="289"/>
                    <a:pt x="11405" y="478"/>
                  </a:cubicBezTo>
                  <a:cubicBezTo>
                    <a:pt x="11720" y="2274"/>
                    <a:pt x="11184" y="4101"/>
                    <a:pt x="9861" y="5361"/>
                  </a:cubicBezTo>
                  <a:cubicBezTo>
                    <a:pt x="8853" y="6401"/>
                    <a:pt x="7435" y="7000"/>
                    <a:pt x="5986" y="7000"/>
                  </a:cubicBezTo>
                  <a:cubicBezTo>
                    <a:pt x="4631" y="7000"/>
                    <a:pt x="3371" y="6527"/>
                    <a:pt x="2394" y="5645"/>
                  </a:cubicBezTo>
                  <a:lnTo>
                    <a:pt x="2993" y="5046"/>
                  </a:lnTo>
                  <a:cubicBezTo>
                    <a:pt x="3088" y="4952"/>
                    <a:pt x="3151" y="4794"/>
                    <a:pt x="3088" y="4668"/>
                  </a:cubicBezTo>
                  <a:cubicBezTo>
                    <a:pt x="3056" y="4511"/>
                    <a:pt x="2962" y="4416"/>
                    <a:pt x="2772" y="4385"/>
                  </a:cubicBezTo>
                  <a:lnTo>
                    <a:pt x="536" y="3912"/>
                  </a:lnTo>
                  <a:cubicBezTo>
                    <a:pt x="506" y="3905"/>
                    <a:pt x="476" y="3901"/>
                    <a:pt x="446" y="3901"/>
                  </a:cubicBezTo>
                  <a:cubicBezTo>
                    <a:pt x="350" y="3901"/>
                    <a:pt x="254" y="3942"/>
                    <a:pt x="158" y="4038"/>
                  </a:cubicBezTo>
                  <a:cubicBezTo>
                    <a:pt x="32" y="4164"/>
                    <a:pt x="0" y="4290"/>
                    <a:pt x="32" y="4448"/>
                  </a:cubicBezTo>
                  <a:lnTo>
                    <a:pt x="504" y="6685"/>
                  </a:lnTo>
                  <a:cubicBezTo>
                    <a:pt x="536" y="6842"/>
                    <a:pt x="662" y="6937"/>
                    <a:pt x="788" y="7000"/>
                  </a:cubicBezTo>
                  <a:lnTo>
                    <a:pt x="882" y="7000"/>
                  </a:lnTo>
                  <a:cubicBezTo>
                    <a:pt x="1008" y="7000"/>
                    <a:pt x="1103" y="6968"/>
                    <a:pt x="1166" y="6874"/>
                  </a:cubicBezTo>
                  <a:lnTo>
                    <a:pt x="1764" y="6275"/>
                  </a:lnTo>
                  <a:cubicBezTo>
                    <a:pt x="2899" y="7315"/>
                    <a:pt x="4411" y="7850"/>
                    <a:pt x="5923" y="7850"/>
                  </a:cubicBezTo>
                  <a:cubicBezTo>
                    <a:pt x="7624" y="7850"/>
                    <a:pt x="9200" y="7189"/>
                    <a:pt x="10428" y="6023"/>
                  </a:cubicBezTo>
                  <a:cubicBezTo>
                    <a:pt x="11909" y="4511"/>
                    <a:pt x="12602" y="2400"/>
                    <a:pt x="12192" y="321"/>
                  </a:cubicBezTo>
                  <a:cubicBezTo>
                    <a:pt x="12164" y="123"/>
                    <a:pt x="11958" y="1"/>
                    <a:pt x="117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43;p32">
              <a:extLst>
                <a:ext uri="{FF2B5EF4-FFF2-40B4-BE49-F238E27FC236}">
                  <a16:creationId xmlns:a16="http://schemas.microsoft.com/office/drawing/2014/main" id="{918925DF-F125-D349-EAA2-9A51FDE23749}"/>
                </a:ext>
              </a:extLst>
            </p:cNvPr>
            <p:cNvSpPr/>
            <p:nvPr/>
          </p:nvSpPr>
          <p:spPr>
            <a:xfrm>
              <a:off x="-62822225" y="2357750"/>
              <a:ext cx="193000" cy="192975"/>
            </a:xfrm>
            <a:custGeom>
              <a:avLst/>
              <a:gdLst/>
              <a:ahLst/>
              <a:cxnLst/>
              <a:rect l="l" t="t" r="r" b="b"/>
              <a:pathLst>
                <a:path w="7720" h="7719" extrusionOk="0">
                  <a:moveTo>
                    <a:pt x="2238" y="1323"/>
                  </a:moveTo>
                  <a:lnTo>
                    <a:pt x="2238" y="1323"/>
                  </a:lnTo>
                  <a:cubicBezTo>
                    <a:pt x="2143" y="1544"/>
                    <a:pt x="2049" y="1827"/>
                    <a:pt x="1986" y="2111"/>
                  </a:cubicBezTo>
                  <a:lnTo>
                    <a:pt x="1419" y="2111"/>
                  </a:lnTo>
                  <a:cubicBezTo>
                    <a:pt x="1671" y="1796"/>
                    <a:pt x="1923" y="1512"/>
                    <a:pt x="2238" y="1323"/>
                  </a:cubicBezTo>
                  <a:close/>
                  <a:moveTo>
                    <a:pt x="3466" y="1040"/>
                  </a:moveTo>
                  <a:lnTo>
                    <a:pt x="3466" y="2111"/>
                  </a:lnTo>
                  <a:lnTo>
                    <a:pt x="2836" y="2111"/>
                  </a:lnTo>
                  <a:cubicBezTo>
                    <a:pt x="2994" y="1575"/>
                    <a:pt x="3246" y="1229"/>
                    <a:pt x="3466" y="1040"/>
                  </a:cubicBezTo>
                  <a:close/>
                  <a:moveTo>
                    <a:pt x="4254" y="1040"/>
                  </a:moveTo>
                  <a:cubicBezTo>
                    <a:pt x="4538" y="1229"/>
                    <a:pt x="4727" y="1575"/>
                    <a:pt x="4884" y="2111"/>
                  </a:cubicBezTo>
                  <a:lnTo>
                    <a:pt x="4254" y="2111"/>
                  </a:lnTo>
                  <a:lnTo>
                    <a:pt x="4254" y="1040"/>
                  </a:lnTo>
                  <a:close/>
                  <a:moveTo>
                    <a:pt x="5483" y="1323"/>
                  </a:moveTo>
                  <a:lnTo>
                    <a:pt x="5483" y="1323"/>
                  </a:lnTo>
                  <a:cubicBezTo>
                    <a:pt x="5798" y="1512"/>
                    <a:pt x="6081" y="1796"/>
                    <a:pt x="6302" y="2111"/>
                  </a:cubicBezTo>
                  <a:lnTo>
                    <a:pt x="5766" y="2111"/>
                  </a:lnTo>
                  <a:cubicBezTo>
                    <a:pt x="5672" y="1827"/>
                    <a:pt x="5609" y="1544"/>
                    <a:pt x="5483" y="1323"/>
                  </a:cubicBezTo>
                  <a:close/>
                  <a:moveTo>
                    <a:pt x="1765" y="2930"/>
                  </a:moveTo>
                  <a:cubicBezTo>
                    <a:pt x="1734" y="3245"/>
                    <a:pt x="1702" y="3560"/>
                    <a:pt x="1702" y="3875"/>
                  </a:cubicBezTo>
                  <a:cubicBezTo>
                    <a:pt x="1702" y="4190"/>
                    <a:pt x="1734" y="4537"/>
                    <a:pt x="1765" y="4820"/>
                  </a:cubicBezTo>
                  <a:lnTo>
                    <a:pt x="978" y="4820"/>
                  </a:lnTo>
                  <a:cubicBezTo>
                    <a:pt x="883" y="4537"/>
                    <a:pt x="820" y="4222"/>
                    <a:pt x="820" y="3875"/>
                  </a:cubicBezTo>
                  <a:cubicBezTo>
                    <a:pt x="820" y="3497"/>
                    <a:pt x="883" y="3214"/>
                    <a:pt x="978" y="2930"/>
                  </a:cubicBezTo>
                  <a:close/>
                  <a:moveTo>
                    <a:pt x="5136" y="2930"/>
                  </a:moveTo>
                  <a:cubicBezTo>
                    <a:pt x="5168" y="3245"/>
                    <a:pt x="5199" y="3560"/>
                    <a:pt x="5199" y="3875"/>
                  </a:cubicBezTo>
                  <a:cubicBezTo>
                    <a:pt x="5199" y="4222"/>
                    <a:pt x="5168" y="4537"/>
                    <a:pt x="5136" y="4820"/>
                  </a:cubicBezTo>
                  <a:lnTo>
                    <a:pt x="4286" y="4820"/>
                  </a:lnTo>
                  <a:lnTo>
                    <a:pt x="4286" y="2930"/>
                  </a:lnTo>
                  <a:close/>
                  <a:moveTo>
                    <a:pt x="6743" y="2930"/>
                  </a:moveTo>
                  <a:cubicBezTo>
                    <a:pt x="6869" y="3245"/>
                    <a:pt x="6900" y="3560"/>
                    <a:pt x="6900" y="3875"/>
                  </a:cubicBezTo>
                  <a:cubicBezTo>
                    <a:pt x="6900" y="4222"/>
                    <a:pt x="6869" y="4537"/>
                    <a:pt x="6743" y="4820"/>
                  </a:cubicBezTo>
                  <a:lnTo>
                    <a:pt x="5955" y="4820"/>
                  </a:lnTo>
                  <a:cubicBezTo>
                    <a:pt x="5987" y="4505"/>
                    <a:pt x="6018" y="4190"/>
                    <a:pt x="6018" y="3875"/>
                  </a:cubicBezTo>
                  <a:cubicBezTo>
                    <a:pt x="6018" y="3560"/>
                    <a:pt x="5987" y="3214"/>
                    <a:pt x="5955" y="2930"/>
                  </a:cubicBezTo>
                  <a:close/>
                  <a:moveTo>
                    <a:pt x="3466" y="2930"/>
                  </a:moveTo>
                  <a:lnTo>
                    <a:pt x="3466" y="4852"/>
                  </a:lnTo>
                  <a:lnTo>
                    <a:pt x="2647" y="4852"/>
                  </a:lnTo>
                  <a:cubicBezTo>
                    <a:pt x="2553" y="4537"/>
                    <a:pt x="2553" y="4222"/>
                    <a:pt x="2553" y="3875"/>
                  </a:cubicBezTo>
                  <a:cubicBezTo>
                    <a:pt x="2553" y="3497"/>
                    <a:pt x="2616" y="3214"/>
                    <a:pt x="2647" y="2930"/>
                  </a:cubicBezTo>
                  <a:close/>
                  <a:moveTo>
                    <a:pt x="6302" y="5640"/>
                  </a:moveTo>
                  <a:cubicBezTo>
                    <a:pt x="6081" y="5955"/>
                    <a:pt x="5798" y="6238"/>
                    <a:pt x="5483" y="6427"/>
                  </a:cubicBezTo>
                  <a:cubicBezTo>
                    <a:pt x="5609" y="6207"/>
                    <a:pt x="5672" y="5923"/>
                    <a:pt x="5766" y="5640"/>
                  </a:cubicBezTo>
                  <a:close/>
                  <a:moveTo>
                    <a:pt x="1986" y="5671"/>
                  </a:moveTo>
                  <a:cubicBezTo>
                    <a:pt x="2049" y="5955"/>
                    <a:pt x="2143" y="6238"/>
                    <a:pt x="2238" y="6459"/>
                  </a:cubicBezTo>
                  <a:cubicBezTo>
                    <a:pt x="1923" y="6238"/>
                    <a:pt x="1671" y="5955"/>
                    <a:pt x="1419" y="5671"/>
                  </a:cubicBezTo>
                  <a:close/>
                  <a:moveTo>
                    <a:pt x="4916" y="5640"/>
                  </a:moveTo>
                  <a:cubicBezTo>
                    <a:pt x="4727" y="6144"/>
                    <a:pt x="4538" y="6522"/>
                    <a:pt x="4286" y="6711"/>
                  </a:cubicBezTo>
                  <a:lnTo>
                    <a:pt x="4286" y="5640"/>
                  </a:lnTo>
                  <a:close/>
                  <a:moveTo>
                    <a:pt x="3466" y="5671"/>
                  </a:moveTo>
                  <a:lnTo>
                    <a:pt x="3466" y="6742"/>
                  </a:lnTo>
                  <a:cubicBezTo>
                    <a:pt x="3246" y="6553"/>
                    <a:pt x="2994" y="6144"/>
                    <a:pt x="2836" y="5671"/>
                  </a:cubicBezTo>
                  <a:close/>
                  <a:moveTo>
                    <a:pt x="3876" y="0"/>
                  </a:moveTo>
                  <a:cubicBezTo>
                    <a:pt x="2301" y="0"/>
                    <a:pt x="915" y="945"/>
                    <a:pt x="316" y="2332"/>
                  </a:cubicBezTo>
                  <a:cubicBezTo>
                    <a:pt x="127" y="2804"/>
                    <a:pt x="1" y="3308"/>
                    <a:pt x="1" y="3875"/>
                  </a:cubicBezTo>
                  <a:cubicBezTo>
                    <a:pt x="1" y="4411"/>
                    <a:pt x="127" y="4946"/>
                    <a:pt x="316" y="5419"/>
                  </a:cubicBezTo>
                  <a:cubicBezTo>
                    <a:pt x="915" y="6774"/>
                    <a:pt x="2301" y="7719"/>
                    <a:pt x="3876" y="7719"/>
                  </a:cubicBezTo>
                  <a:cubicBezTo>
                    <a:pt x="5451" y="7719"/>
                    <a:pt x="6806" y="6774"/>
                    <a:pt x="7405" y="5419"/>
                  </a:cubicBezTo>
                  <a:cubicBezTo>
                    <a:pt x="7594" y="4946"/>
                    <a:pt x="7720" y="4411"/>
                    <a:pt x="7720" y="3875"/>
                  </a:cubicBezTo>
                  <a:cubicBezTo>
                    <a:pt x="7720" y="3308"/>
                    <a:pt x="7594" y="2804"/>
                    <a:pt x="7405" y="2332"/>
                  </a:cubicBezTo>
                  <a:cubicBezTo>
                    <a:pt x="6806" y="945"/>
                    <a:pt x="5451" y="0"/>
                    <a:pt x="38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3EE41AD7-5E44-AF88-43E9-46C5462AF034}"/>
              </a:ext>
            </a:extLst>
          </p:cNvPr>
          <p:cNvSpPr txBox="1">
            <a:spLocks/>
          </p:cNvSpPr>
          <p:nvPr/>
        </p:nvSpPr>
        <p:spPr>
          <a:xfrm>
            <a:off x="738731" y="300003"/>
            <a:ext cx="8211888" cy="6256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de-DE" sz="2800" dirty="0"/>
              <a:t>Mögliche Vorteile der Telearbeit</a:t>
            </a:r>
            <a:endParaRPr lang="it-IT" sz="2800" dirty="0"/>
          </a:p>
        </p:txBody>
      </p:sp>
      <p:sp>
        <p:nvSpPr>
          <p:cNvPr id="37" name="Google Shape;838;p32">
            <a:extLst>
              <a:ext uri="{FF2B5EF4-FFF2-40B4-BE49-F238E27FC236}">
                <a16:creationId xmlns:a16="http://schemas.microsoft.com/office/drawing/2014/main" id="{4E46296C-65E0-E1D2-75DA-A2B0570E6574}"/>
              </a:ext>
            </a:extLst>
          </p:cNvPr>
          <p:cNvSpPr/>
          <p:nvPr/>
        </p:nvSpPr>
        <p:spPr>
          <a:xfrm>
            <a:off x="5219534" y="2268015"/>
            <a:ext cx="360109" cy="359154"/>
          </a:xfrm>
          <a:custGeom>
            <a:avLst/>
            <a:gdLst/>
            <a:ahLst/>
            <a:cxnLst/>
            <a:rect l="l" t="t" r="r" b="b"/>
            <a:pathLst>
              <a:path w="12068" h="12036" extrusionOk="0">
                <a:moveTo>
                  <a:pt x="4222" y="630"/>
                </a:moveTo>
                <a:cubicBezTo>
                  <a:pt x="5010" y="630"/>
                  <a:pt x="5640" y="1292"/>
                  <a:pt x="5640" y="2048"/>
                </a:cubicBezTo>
                <a:lnTo>
                  <a:pt x="5640" y="9767"/>
                </a:lnTo>
                <a:cubicBezTo>
                  <a:pt x="5703" y="10617"/>
                  <a:pt x="5073" y="11311"/>
                  <a:pt x="4285" y="11311"/>
                </a:cubicBezTo>
                <a:cubicBezTo>
                  <a:pt x="3498" y="11311"/>
                  <a:pt x="2868" y="10680"/>
                  <a:pt x="2868" y="9893"/>
                </a:cubicBezTo>
                <a:lnTo>
                  <a:pt x="2868" y="9830"/>
                </a:lnTo>
                <a:cubicBezTo>
                  <a:pt x="3403" y="9767"/>
                  <a:pt x="3907" y="9515"/>
                  <a:pt x="4254" y="9137"/>
                </a:cubicBezTo>
                <a:cubicBezTo>
                  <a:pt x="4380" y="9011"/>
                  <a:pt x="4380" y="8790"/>
                  <a:pt x="4254" y="8633"/>
                </a:cubicBezTo>
                <a:cubicBezTo>
                  <a:pt x="4191" y="8570"/>
                  <a:pt x="4104" y="8538"/>
                  <a:pt x="4014" y="8538"/>
                </a:cubicBezTo>
                <a:cubicBezTo>
                  <a:pt x="3923" y="8538"/>
                  <a:pt x="3829" y="8570"/>
                  <a:pt x="3750" y="8633"/>
                </a:cubicBezTo>
                <a:cubicBezTo>
                  <a:pt x="3435" y="8948"/>
                  <a:pt x="2962" y="9137"/>
                  <a:pt x="2490" y="9137"/>
                </a:cubicBezTo>
                <a:cubicBezTo>
                  <a:pt x="1513" y="9137"/>
                  <a:pt x="725" y="8349"/>
                  <a:pt x="725" y="7372"/>
                </a:cubicBezTo>
                <a:cubicBezTo>
                  <a:pt x="725" y="7057"/>
                  <a:pt x="788" y="6742"/>
                  <a:pt x="946" y="6490"/>
                </a:cubicBezTo>
                <a:cubicBezTo>
                  <a:pt x="1387" y="6805"/>
                  <a:pt x="1891" y="6994"/>
                  <a:pt x="2490" y="6994"/>
                </a:cubicBezTo>
                <a:cubicBezTo>
                  <a:pt x="2679" y="6994"/>
                  <a:pt x="2836" y="6837"/>
                  <a:pt x="2836" y="6648"/>
                </a:cubicBezTo>
                <a:cubicBezTo>
                  <a:pt x="2836" y="6459"/>
                  <a:pt x="2679" y="6301"/>
                  <a:pt x="2490" y="6301"/>
                </a:cubicBezTo>
                <a:cubicBezTo>
                  <a:pt x="1513" y="6301"/>
                  <a:pt x="725" y="5514"/>
                  <a:pt x="725" y="4537"/>
                </a:cubicBezTo>
                <a:cubicBezTo>
                  <a:pt x="725" y="3623"/>
                  <a:pt x="1387" y="2899"/>
                  <a:pt x="2238" y="2804"/>
                </a:cubicBezTo>
                <a:cubicBezTo>
                  <a:pt x="2521" y="3623"/>
                  <a:pt x="3309" y="4159"/>
                  <a:pt x="4222" y="4159"/>
                </a:cubicBezTo>
                <a:cubicBezTo>
                  <a:pt x="4411" y="4159"/>
                  <a:pt x="4569" y="4001"/>
                  <a:pt x="4569" y="3812"/>
                </a:cubicBezTo>
                <a:cubicBezTo>
                  <a:pt x="4569" y="3623"/>
                  <a:pt x="4411" y="3466"/>
                  <a:pt x="4222" y="3466"/>
                </a:cubicBezTo>
                <a:cubicBezTo>
                  <a:pt x="3435" y="3466"/>
                  <a:pt x="2805" y="2836"/>
                  <a:pt x="2805" y="2048"/>
                </a:cubicBezTo>
                <a:cubicBezTo>
                  <a:pt x="2805" y="1261"/>
                  <a:pt x="3435" y="630"/>
                  <a:pt x="4222" y="630"/>
                </a:cubicBezTo>
                <a:close/>
                <a:moveTo>
                  <a:pt x="7814" y="788"/>
                </a:moveTo>
                <a:cubicBezTo>
                  <a:pt x="8602" y="788"/>
                  <a:pt x="9232" y="1418"/>
                  <a:pt x="9232" y="2206"/>
                </a:cubicBezTo>
                <a:cubicBezTo>
                  <a:pt x="9232" y="2993"/>
                  <a:pt x="8602" y="3623"/>
                  <a:pt x="7814" y="3623"/>
                </a:cubicBezTo>
                <a:cubicBezTo>
                  <a:pt x="7593" y="3623"/>
                  <a:pt x="7436" y="3781"/>
                  <a:pt x="7436" y="3970"/>
                </a:cubicBezTo>
                <a:cubicBezTo>
                  <a:pt x="7436" y="4159"/>
                  <a:pt x="7593" y="4316"/>
                  <a:pt x="7814" y="4316"/>
                </a:cubicBezTo>
                <a:cubicBezTo>
                  <a:pt x="8696" y="4316"/>
                  <a:pt x="9484" y="3749"/>
                  <a:pt x="9767" y="2962"/>
                </a:cubicBezTo>
                <a:cubicBezTo>
                  <a:pt x="10649" y="3056"/>
                  <a:pt x="11311" y="3812"/>
                  <a:pt x="11311" y="4695"/>
                </a:cubicBezTo>
                <a:cubicBezTo>
                  <a:pt x="11311" y="5671"/>
                  <a:pt x="10523" y="6459"/>
                  <a:pt x="9547" y="6459"/>
                </a:cubicBezTo>
                <a:cubicBezTo>
                  <a:pt x="9326" y="6459"/>
                  <a:pt x="9169" y="6616"/>
                  <a:pt x="9169" y="6805"/>
                </a:cubicBezTo>
                <a:cubicBezTo>
                  <a:pt x="9169" y="6994"/>
                  <a:pt x="9326" y="7152"/>
                  <a:pt x="9547" y="7152"/>
                </a:cubicBezTo>
                <a:cubicBezTo>
                  <a:pt x="10114" y="7152"/>
                  <a:pt x="10649" y="6963"/>
                  <a:pt x="11059" y="6648"/>
                </a:cubicBezTo>
                <a:cubicBezTo>
                  <a:pt x="11217" y="6931"/>
                  <a:pt x="11311" y="7215"/>
                  <a:pt x="11311" y="7530"/>
                </a:cubicBezTo>
                <a:cubicBezTo>
                  <a:pt x="11374" y="8381"/>
                  <a:pt x="10586" y="9168"/>
                  <a:pt x="9610" y="9168"/>
                </a:cubicBezTo>
                <a:cubicBezTo>
                  <a:pt x="9137" y="9168"/>
                  <a:pt x="8696" y="8979"/>
                  <a:pt x="8350" y="8664"/>
                </a:cubicBezTo>
                <a:cubicBezTo>
                  <a:pt x="8287" y="8601"/>
                  <a:pt x="8200" y="8570"/>
                  <a:pt x="8109" y="8570"/>
                </a:cubicBezTo>
                <a:cubicBezTo>
                  <a:pt x="8019" y="8570"/>
                  <a:pt x="7924" y="8601"/>
                  <a:pt x="7845" y="8664"/>
                </a:cubicBezTo>
                <a:cubicBezTo>
                  <a:pt x="7719" y="8790"/>
                  <a:pt x="7719" y="9011"/>
                  <a:pt x="7845" y="9168"/>
                </a:cubicBezTo>
                <a:cubicBezTo>
                  <a:pt x="8224" y="9578"/>
                  <a:pt x="8696" y="9798"/>
                  <a:pt x="9232" y="9893"/>
                </a:cubicBezTo>
                <a:lnTo>
                  <a:pt x="9232" y="9924"/>
                </a:lnTo>
                <a:cubicBezTo>
                  <a:pt x="9232" y="10712"/>
                  <a:pt x="8602" y="11342"/>
                  <a:pt x="7814" y="11342"/>
                </a:cubicBezTo>
                <a:cubicBezTo>
                  <a:pt x="7026" y="11342"/>
                  <a:pt x="6396" y="10680"/>
                  <a:pt x="6396" y="9924"/>
                </a:cubicBezTo>
                <a:lnTo>
                  <a:pt x="6396" y="2206"/>
                </a:lnTo>
                <a:cubicBezTo>
                  <a:pt x="6396" y="1418"/>
                  <a:pt x="7058" y="788"/>
                  <a:pt x="7814" y="788"/>
                </a:cubicBezTo>
                <a:close/>
                <a:moveTo>
                  <a:pt x="4254" y="0"/>
                </a:moveTo>
                <a:cubicBezTo>
                  <a:pt x="3088" y="0"/>
                  <a:pt x="2143" y="977"/>
                  <a:pt x="2143" y="2111"/>
                </a:cubicBezTo>
                <a:lnTo>
                  <a:pt x="2143" y="2174"/>
                </a:lnTo>
                <a:cubicBezTo>
                  <a:pt x="946" y="2332"/>
                  <a:pt x="1" y="3340"/>
                  <a:pt x="1" y="4600"/>
                </a:cubicBezTo>
                <a:cubicBezTo>
                  <a:pt x="1" y="5104"/>
                  <a:pt x="158" y="5640"/>
                  <a:pt x="442" y="6018"/>
                </a:cubicBezTo>
                <a:cubicBezTo>
                  <a:pt x="158" y="6427"/>
                  <a:pt x="1" y="6931"/>
                  <a:pt x="1" y="7435"/>
                </a:cubicBezTo>
                <a:cubicBezTo>
                  <a:pt x="1" y="8696"/>
                  <a:pt x="946" y="9735"/>
                  <a:pt x="2143" y="9861"/>
                </a:cubicBezTo>
                <a:lnTo>
                  <a:pt x="2143" y="9924"/>
                </a:lnTo>
                <a:cubicBezTo>
                  <a:pt x="2143" y="11090"/>
                  <a:pt x="3088" y="12035"/>
                  <a:pt x="4254" y="12035"/>
                </a:cubicBezTo>
                <a:cubicBezTo>
                  <a:pt x="5010" y="12035"/>
                  <a:pt x="5640" y="11657"/>
                  <a:pt x="6050" y="11058"/>
                </a:cubicBezTo>
                <a:cubicBezTo>
                  <a:pt x="6428" y="11657"/>
                  <a:pt x="7089" y="12035"/>
                  <a:pt x="7814" y="12035"/>
                </a:cubicBezTo>
                <a:cubicBezTo>
                  <a:pt x="8980" y="12035"/>
                  <a:pt x="9925" y="11058"/>
                  <a:pt x="9925" y="9924"/>
                </a:cubicBezTo>
                <a:lnTo>
                  <a:pt x="9925" y="9861"/>
                </a:lnTo>
                <a:cubicBezTo>
                  <a:pt x="11122" y="9704"/>
                  <a:pt x="12067" y="8696"/>
                  <a:pt x="12067" y="7435"/>
                </a:cubicBezTo>
                <a:cubicBezTo>
                  <a:pt x="12067" y="6931"/>
                  <a:pt x="11910" y="6459"/>
                  <a:pt x="11626" y="6018"/>
                </a:cubicBezTo>
                <a:cubicBezTo>
                  <a:pt x="11910" y="5577"/>
                  <a:pt x="12067" y="5104"/>
                  <a:pt x="12067" y="4600"/>
                </a:cubicBezTo>
                <a:cubicBezTo>
                  <a:pt x="12067" y="3371"/>
                  <a:pt x="11154" y="2363"/>
                  <a:pt x="9925" y="2174"/>
                </a:cubicBezTo>
                <a:lnTo>
                  <a:pt x="9925" y="2111"/>
                </a:lnTo>
                <a:cubicBezTo>
                  <a:pt x="9925" y="945"/>
                  <a:pt x="8980" y="0"/>
                  <a:pt x="7814" y="0"/>
                </a:cubicBezTo>
                <a:cubicBezTo>
                  <a:pt x="7089" y="0"/>
                  <a:pt x="6428" y="378"/>
                  <a:pt x="6050" y="977"/>
                </a:cubicBezTo>
                <a:cubicBezTo>
                  <a:pt x="5640" y="378"/>
                  <a:pt x="4979" y="0"/>
                  <a:pt x="425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443833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>
          <a:xfrm>
            <a:off x="8608619" y="4843497"/>
            <a:ext cx="342000" cy="183600"/>
          </a:xfrm>
        </p:spPr>
        <p:txBody>
          <a:bodyPr/>
          <a:lstStyle/>
          <a:p>
            <a:fld id="{86CB4B4D-7CA3-9044-876B-883B54F8677D}" type="slidenum">
              <a:rPr lang="en-GB" smtClean="0"/>
              <a:t>4</a:t>
            </a:fld>
            <a:endParaRPr lang="en-GB" dirty="0"/>
          </a:p>
        </p:txBody>
      </p:sp>
      <p:grpSp>
        <p:nvGrpSpPr>
          <p:cNvPr id="2" name="Google Shape;1075;p39">
            <a:extLst>
              <a:ext uri="{FF2B5EF4-FFF2-40B4-BE49-F238E27FC236}">
                <a16:creationId xmlns:a16="http://schemas.microsoft.com/office/drawing/2014/main" id="{CB45AA19-C9F3-2E54-5DAE-0A610E717EE7}"/>
              </a:ext>
            </a:extLst>
          </p:cNvPr>
          <p:cNvGrpSpPr/>
          <p:nvPr/>
        </p:nvGrpSpPr>
        <p:grpSpPr>
          <a:xfrm>
            <a:off x="1160460" y="986336"/>
            <a:ext cx="7083752" cy="795732"/>
            <a:chOff x="707180" y="1286425"/>
            <a:chExt cx="7603856" cy="874431"/>
          </a:xfrm>
        </p:grpSpPr>
        <p:sp>
          <p:nvSpPr>
            <p:cNvPr id="6" name="Google Shape;1076;p39">
              <a:extLst>
                <a:ext uri="{FF2B5EF4-FFF2-40B4-BE49-F238E27FC236}">
                  <a16:creationId xmlns:a16="http://schemas.microsoft.com/office/drawing/2014/main" id="{CB8199A6-E42A-D028-D0D8-EE553ACAE3C4}"/>
                </a:ext>
              </a:extLst>
            </p:cNvPr>
            <p:cNvSpPr/>
            <p:nvPr/>
          </p:nvSpPr>
          <p:spPr>
            <a:xfrm>
              <a:off x="4971254" y="1407091"/>
              <a:ext cx="3339782" cy="633082"/>
            </a:xfrm>
            <a:custGeom>
              <a:avLst/>
              <a:gdLst/>
              <a:ahLst/>
              <a:cxnLst/>
              <a:rect l="l" t="t" r="r" b="b"/>
              <a:pathLst>
                <a:path w="72153" h="17384" extrusionOk="0">
                  <a:moveTo>
                    <a:pt x="1" y="1"/>
                  </a:moveTo>
                  <a:lnTo>
                    <a:pt x="1" y="17384"/>
                  </a:lnTo>
                  <a:lnTo>
                    <a:pt x="72153" y="17384"/>
                  </a:lnTo>
                  <a:lnTo>
                    <a:pt x="72153" y="1"/>
                  </a:lnTo>
                  <a:close/>
                </a:path>
              </a:pathLst>
            </a:custGeom>
            <a:solidFill>
              <a:schemeClr val="accent5">
                <a:alpha val="42860"/>
              </a:schemeClr>
            </a:solidFill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200" dirty="0" err="1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Vereinbarung</a:t>
              </a:r>
              <a:r>
                <a:rPr lang="en-US" sz="1200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zwischen</a:t>
              </a:r>
              <a:r>
                <a:rPr lang="en-US" sz="1200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Arbeitgeber</a:t>
              </a:r>
              <a:r>
                <a:rPr lang="en-US" sz="1200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*</a:t>
              </a:r>
              <a:r>
                <a:rPr lang="en-US" sz="1200" dirty="0" err="1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innen</a:t>
              </a:r>
              <a:r>
                <a:rPr lang="en-US" sz="1200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 und </a:t>
              </a:r>
              <a:r>
                <a:rPr lang="en-US" sz="1200" dirty="0" err="1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Arbeitnehmer</a:t>
              </a:r>
              <a:r>
                <a:rPr lang="en-US" sz="1200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 *</a:t>
              </a:r>
              <a:r>
                <a:rPr lang="en-US" sz="1200" dirty="0" err="1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innen</a:t>
              </a:r>
              <a:endParaRPr lang="en-US" sz="1200" dirty="0">
                <a:solidFill>
                  <a:srgbClr val="000000"/>
                </a:solidFill>
                <a:ea typeface="Roboto"/>
                <a:cs typeface="Roboto"/>
                <a:sym typeface="Roboto"/>
              </a:endParaRPr>
            </a:p>
          </p:txBody>
        </p:sp>
        <p:sp>
          <p:nvSpPr>
            <p:cNvPr id="9" name="Google Shape;1077;p39">
              <a:extLst>
                <a:ext uri="{FF2B5EF4-FFF2-40B4-BE49-F238E27FC236}">
                  <a16:creationId xmlns:a16="http://schemas.microsoft.com/office/drawing/2014/main" id="{CC28D979-6AB6-659F-50B9-B5CAD2BD858D}"/>
                </a:ext>
              </a:extLst>
            </p:cNvPr>
            <p:cNvSpPr/>
            <p:nvPr/>
          </p:nvSpPr>
          <p:spPr>
            <a:xfrm>
              <a:off x="707180" y="1511679"/>
              <a:ext cx="671143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2200" b="1" dirty="0">
                  <a:solidFill>
                    <a:schemeClr val="accent5"/>
                  </a:solidFill>
                  <a:ea typeface="Roboto"/>
                  <a:cs typeface="Roboto"/>
                  <a:sym typeface="Roboto"/>
                </a:rPr>
                <a:t>01</a:t>
              </a:r>
              <a:endParaRPr sz="1200" b="1" dirty="0">
                <a:solidFill>
                  <a:schemeClr val="accent5"/>
                </a:solidFill>
                <a:ea typeface="Roboto"/>
                <a:cs typeface="Roboto"/>
                <a:sym typeface="Roboto"/>
              </a:endParaRPr>
            </a:p>
          </p:txBody>
        </p:sp>
        <p:sp>
          <p:nvSpPr>
            <p:cNvPr id="10" name="Google Shape;1078;p39">
              <a:extLst>
                <a:ext uri="{FF2B5EF4-FFF2-40B4-BE49-F238E27FC236}">
                  <a16:creationId xmlns:a16="http://schemas.microsoft.com/office/drawing/2014/main" id="{C496BBA3-01AD-6346-DAC1-242140B4D8B3}"/>
                </a:ext>
              </a:extLst>
            </p:cNvPr>
            <p:cNvSpPr/>
            <p:nvPr/>
          </p:nvSpPr>
          <p:spPr>
            <a:xfrm>
              <a:off x="3619613" y="1286425"/>
              <a:ext cx="939279" cy="874431"/>
            </a:xfrm>
            <a:custGeom>
              <a:avLst/>
              <a:gdLst/>
              <a:ahLst/>
              <a:cxnLst/>
              <a:rect l="l" t="t" r="r" b="b"/>
              <a:pathLst>
                <a:path w="28362" h="30171" extrusionOk="0">
                  <a:moveTo>
                    <a:pt x="0" y="1"/>
                  </a:moveTo>
                  <a:lnTo>
                    <a:pt x="0" y="23527"/>
                  </a:lnTo>
                  <a:lnTo>
                    <a:pt x="14181" y="30171"/>
                  </a:lnTo>
                  <a:lnTo>
                    <a:pt x="28361" y="23527"/>
                  </a:lnTo>
                  <a:lnTo>
                    <a:pt x="28361" y="1"/>
                  </a:lnTo>
                  <a:lnTo>
                    <a:pt x="14181" y="66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18287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2400"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6" name="Google Shape;1079;p39">
              <a:extLst>
                <a:ext uri="{FF2B5EF4-FFF2-40B4-BE49-F238E27FC236}">
                  <a16:creationId xmlns:a16="http://schemas.microsoft.com/office/drawing/2014/main" id="{37119EE3-7E59-30C4-673F-17600C0E131B}"/>
                </a:ext>
              </a:extLst>
            </p:cNvPr>
            <p:cNvSpPr/>
            <p:nvPr/>
          </p:nvSpPr>
          <p:spPr>
            <a:xfrm>
              <a:off x="1378363" y="1511673"/>
              <a:ext cx="1746676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600" b="1" dirty="0">
                  <a:solidFill>
                    <a:srgbClr val="FFFFFF"/>
                  </a:solidFill>
                  <a:ea typeface="Roboto"/>
                  <a:cs typeface="Roboto"/>
                  <a:sym typeface="Roboto"/>
                </a:rPr>
                <a:t>FREIWILLIG</a:t>
              </a:r>
            </a:p>
          </p:txBody>
        </p:sp>
      </p:grpSp>
      <p:grpSp>
        <p:nvGrpSpPr>
          <p:cNvPr id="38" name="Google Shape;1080;p39">
            <a:extLst>
              <a:ext uri="{FF2B5EF4-FFF2-40B4-BE49-F238E27FC236}">
                <a16:creationId xmlns:a16="http://schemas.microsoft.com/office/drawing/2014/main" id="{D641FC8D-BE9B-0EE5-68B4-0C304D88A442}"/>
              </a:ext>
            </a:extLst>
          </p:cNvPr>
          <p:cNvGrpSpPr/>
          <p:nvPr/>
        </p:nvGrpSpPr>
        <p:grpSpPr>
          <a:xfrm>
            <a:off x="1160459" y="1678986"/>
            <a:ext cx="7083753" cy="795732"/>
            <a:chOff x="707180" y="2047579"/>
            <a:chExt cx="7603856" cy="874431"/>
          </a:xfrm>
        </p:grpSpPr>
        <p:sp>
          <p:nvSpPr>
            <p:cNvPr id="39" name="Google Shape;1081;p39">
              <a:extLst>
                <a:ext uri="{FF2B5EF4-FFF2-40B4-BE49-F238E27FC236}">
                  <a16:creationId xmlns:a16="http://schemas.microsoft.com/office/drawing/2014/main" id="{ADF8DD5B-0EE7-605B-D142-86774F026A58}"/>
                </a:ext>
              </a:extLst>
            </p:cNvPr>
            <p:cNvSpPr/>
            <p:nvPr/>
          </p:nvSpPr>
          <p:spPr>
            <a:xfrm>
              <a:off x="4971254" y="2168245"/>
              <a:ext cx="3339782" cy="633082"/>
            </a:xfrm>
            <a:custGeom>
              <a:avLst/>
              <a:gdLst/>
              <a:ahLst/>
              <a:cxnLst/>
              <a:rect l="l" t="t" r="r" b="b"/>
              <a:pathLst>
                <a:path w="72153" h="17384" extrusionOk="0">
                  <a:moveTo>
                    <a:pt x="1" y="1"/>
                  </a:moveTo>
                  <a:lnTo>
                    <a:pt x="1" y="17384"/>
                  </a:lnTo>
                  <a:lnTo>
                    <a:pt x="72153" y="17384"/>
                  </a:lnTo>
                  <a:lnTo>
                    <a:pt x="72153" y="1"/>
                  </a:lnTo>
                  <a:close/>
                </a:path>
              </a:pathLst>
            </a:custGeom>
            <a:solidFill>
              <a:schemeClr val="accent4">
                <a:alpha val="42860"/>
              </a:schemeClr>
            </a:solidFill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200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Gesamtheit der gegenseitigen Rechte und </a:t>
              </a:r>
              <a:r>
                <a:rPr lang="en-US" sz="1200" dirty="0" err="1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Pflichten</a:t>
              </a:r>
              <a:r>
                <a:rPr lang="en-US" sz="1200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sind</a:t>
              </a:r>
              <a:r>
                <a:rPr lang="en-US" sz="1200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durch</a:t>
              </a:r>
              <a:r>
                <a:rPr lang="en-US" sz="1200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anerkannte</a:t>
              </a:r>
              <a:r>
                <a:rPr lang="en-US" sz="1200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 </a:t>
              </a:r>
              <a:br>
                <a:rPr lang="en-US" sz="1200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</a:br>
              <a:r>
                <a:rPr lang="en-US" sz="1200" dirty="0" err="1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Normen</a:t>
              </a:r>
              <a:r>
                <a:rPr lang="en-US" sz="1200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kodifiziert</a:t>
              </a:r>
              <a:endParaRPr lang="en-US" sz="1200" dirty="0">
                <a:solidFill>
                  <a:srgbClr val="000000"/>
                </a:solidFill>
                <a:ea typeface="Roboto"/>
                <a:cs typeface="Roboto"/>
                <a:sym typeface="Roboto"/>
              </a:endParaRPr>
            </a:p>
          </p:txBody>
        </p:sp>
        <p:sp>
          <p:nvSpPr>
            <p:cNvPr id="40" name="Google Shape;1082;p39">
              <a:extLst>
                <a:ext uri="{FF2B5EF4-FFF2-40B4-BE49-F238E27FC236}">
                  <a16:creationId xmlns:a16="http://schemas.microsoft.com/office/drawing/2014/main" id="{D30E1FEC-D517-1B77-1975-ED090C4E13CC}"/>
                </a:ext>
              </a:extLst>
            </p:cNvPr>
            <p:cNvSpPr/>
            <p:nvPr/>
          </p:nvSpPr>
          <p:spPr>
            <a:xfrm>
              <a:off x="707180" y="2272833"/>
              <a:ext cx="671143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2200" b="1">
                  <a:solidFill>
                    <a:srgbClr val="FB8569"/>
                  </a:solidFill>
                  <a:ea typeface="Roboto"/>
                  <a:cs typeface="Roboto"/>
                  <a:sym typeface="Roboto"/>
                </a:rPr>
                <a:t>02</a:t>
              </a:r>
              <a:endParaRPr sz="1200" b="1">
                <a:solidFill>
                  <a:srgbClr val="FB8569"/>
                </a:solidFill>
                <a:ea typeface="Roboto"/>
                <a:cs typeface="Roboto"/>
                <a:sym typeface="Roboto"/>
              </a:endParaRPr>
            </a:p>
          </p:txBody>
        </p:sp>
        <p:sp>
          <p:nvSpPr>
            <p:cNvPr id="41" name="Google Shape;1083;p39">
              <a:extLst>
                <a:ext uri="{FF2B5EF4-FFF2-40B4-BE49-F238E27FC236}">
                  <a16:creationId xmlns:a16="http://schemas.microsoft.com/office/drawing/2014/main" id="{10BC5613-382F-6AE8-10AE-5467F8980AB2}"/>
                </a:ext>
              </a:extLst>
            </p:cNvPr>
            <p:cNvSpPr/>
            <p:nvPr/>
          </p:nvSpPr>
          <p:spPr>
            <a:xfrm>
              <a:off x="3619613" y="2047579"/>
              <a:ext cx="939279" cy="874431"/>
            </a:xfrm>
            <a:custGeom>
              <a:avLst/>
              <a:gdLst/>
              <a:ahLst/>
              <a:cxnLst/>
              <a:rect l="l" t="t" r="r" b="b"/>
              <a:pathLst>
                <a:path w="28362" h="30171" extrusionOk="0">
                  <a:moveTo>
                    <a:pt x="0" y="1"/>
                  </a:moveTo>
                  <a:lnTo>
                    <a:pt x="0" y="23527"/>
                  </a:lnTo>
                  <a:lnTo>
                    <a:pt x="14181" y="30171"/>
                  </a:lnTo>
                  <a:lnTo>
                    <a:pt x="28361" y="23527"/>
                  </a:lnTo>
                  <a:lnTo>
                    <a:pt x="28361" y="1"/>
                  </a:lnTo>
                  <a:lnTo>
                    <a:pt x="14181" y="66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18287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2400"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2" name="Google Shape;1084;p39">
              <a:extLst>
                <a:ext uri="{FF2B5EF4-FFF2-40B4-BE49-F238E27FC236}">
                  <a16:creationId xmlns:a16="http://schemas.microsoft.com/office/drawing/2014/main" id="{27A5CB5F-A911-A04C-1091-8E1F90622DD4}"/>
                </a:ext>
              </a:extLst>
            </p:cNvPr>
            <p:cNvSpPr/>
            <p:nvPr/>
          </p:nvSpPr>
          <p:spPr>
            <a:xfrm>
              <a:off x="1378363" y="2272827"/>
              <a:ext cx="1746676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600" b="1" dirty="0">
                  <a:solidFill>
                    <a:srgbClr val="FFFFFF"/>
                  </a:solidFill>
                  <a:ea typeface="Roboto"/>
                  <a:cs typeface="Roboto"/>
                  <a:sym typeface="Roboto"/>
                </a:rPr>
                <a:t>GEREGELT</a:t>
              </a:r>
            </a:p>
          </p:txBody>
        </p:sp>
      </p:grpSp>
      <p:grpSp>
        <p:nvGrpSpPr>
          <p:cNvPr id="43" name="Google Shape;1085;p39">
            <a:extLst>
              <a:ext uri="{FF2B5EF4-FFF2-40B4-BE49-F238E27FC236}">
                <a16:creationId xmlns:a16="http://schemas.microsoft.com/office/drawing/2014/main" id="{7D04A6AD-53F4-F4AF-2382-9D2F7EB4D028}"/>
              </a:ext>
            </a:extLst>
          </p:cNvPr>
          <p:cNvGrpSpPr/>
          <p:nvPr/>
        </p:nvGrpSpPr>
        <p:grpSpPr>
          <a:xfrm>
            <a:off x="1160460" y="2371636"/>
            <a:ext cx="7083645" cy="795732"/>
            <a:chOff x="707180" y="2808733"/>
            <a:chExt cx="7603741" cy="874431"/>
          </a:xfrm>
        </p:grpSpPr>
        <p:sp>
          <p:nvSpPr>
            <p:cNvPr id="44" name="Google Shape;1086;p39">
              <a:extLst>
                <a:ext uri="{FF2B5EF4-FFF2-40B4-BE49-F238E27FC236}">
                  <a16:creationId xmlns:a16="http://schemas.microsoft.com/office/drawing/2014/main" id="{BD18B43B-C3B0-47E1-0764-7FF47AF2BEAF}"/>
                </a:ext>
              </a:extLst>
            </p:cNvPr>
            <p:cNvSpPr/>
            <p:nvPr/>
          </p:nvSpPr>
          <p:spPr>
            <a:xfrm>
              <a:off x="4974025" y="2929399"/>
              <a:ext cx="3336896" cy="633125"/>
            </a:xfrm>
            <a:custGeom>
              <a:avLst/>
              <a:gdLst/>
              <a:ahLst/>
              <a:cxnLst/>
              <a:rect l="l" t="t" r="r" b="b"/>
              <a:pathLst>
                <a:path w="72153" h="17384" extrusionOk="0">
                  <a:moveTo>
                    <a:pt x="1" y="1"/>
                  </a:moveTo>
                  <a:lnTo>
                    <a:pt x="1" y="17384"/>
                  </a:lnTo>
                  <a:lnTo>
                    <a:pt x="72153" y="17384"/>
                  </a:lnTo>
                  <a:lnTo>
                    <a:pt x="72153" y="1"/>
                  </a:lnTo>
                  <a:close/>
                </a:path>
              </a:pathLst>
            </a:custGeom>
            <a:solidFill>
              <a:schemeClr val="accent3">
                <a:alpha val="42860"/>
              </a:schemeClr>
            </a:solidFill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200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Kombiniert mit Präsenz am Arbeitsplatz, um Innovation und Teamgeist zu erhalten</a:t>
              </a:r>
            </a:p>
          </p:txBody>
        </p:sp>
        <p:sp>
          <p:nvSpPr>
            <p:cNvPr id="45" name="Google Shape;1087;p39">
              <a:extLst>
                <a:ext uri="{FF2B5EF4-FFF2-40B4-BE49-F238E27FC236}">
                  <a16:creationId xmlns:a16="http://schemas.microsoft.com/office/drawing/2014/main" id="{B5D08275-99FB-D6FC-B867-CC8064F18588}"/>
                </a:ext>
              </a:extLst>
            </p:cNvPr>
            <p:cNvSpPr/>
            <p:nvPr/>
          </p:nvSpPr>
          <p:spPr>
            <a:xfrm>
              <a:off x="707180" y="3033987"/>
              <a:ext cx="671143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2200" b="1">
                  <a:solidFill>
                    <a:schemeClr val="accent3"/>
                  </a:solidFill>
                  <a:ea typeface="Roboto"/>
                  <a:cs typeface="Roboto"/>
                  <a:sym typeface="Roboto"/>
                </a:rPr>
                <a:t>03</a:t>
              </a:r>
              <a:endParaRPr sz="1200" b="1">
                <a:solidFill>
                  <a:schemeClr val="accent3"/>
                </a:solidFill>
                <a:ea typeface="Roboto"/>
                <a:cs typeface="Roboto"/>
                <a:sym typeface="Roboto"/>
              </a:endParaRPr>
            </a:p>
          </p:txBody>
        </p:sp>
        <p:sp>
          <p:nvSpPr>
            <p:cNvPr id="46" name="Google Shape;1088;p39">
              <a:extLst>
                <a:ext uri="{FF2B5EF4-FFF2-40B4-BE49-F238E27FC236}">
                  <a16:creationId xmlns:a16="http://schemas.microsoft.com/office/drawing/2014/main" id="{9CB9A361-B9B7-8AC9-3CEB-CDF94C8CC071}"/>
                </a:ext>
              </a:extLst>
            </p:cNvPr>
            <p:cNvSpPr/>
            <p:nvPr/>
          </p:nvSpPr>
          <p:spPr>
            <a:xfrm>
              <a:off x="3619613" y="2808733"/>
              <a:ext cx="939279" cy="874431"/>
            </a:xfrm>
            <a:custGeom>
              <a:avLst/>
              <a:gdLst/>
              <a:ahLst/>
              <a:cxnLst/>
              <a:rect l="l" t="t" r="r" b="b"/>
              <a:pathLst>
                <a:path w="28362" h="30171" extrusionOk="0">
                  <a:moveTo>
                    <a:pt x="0" y="1"/>
                  </a:moveTo>
                  <a:lnTo>
                    <a:pt x="0" y="23527"/>
                  </a:lnTo>
                  <a:lnTo>
                    <a:pt x="14181" y="30171"/>
                  </a:lnTo>
                  <a:lnTo>
                    <a:pt x="28361" y="23527"/>
                  </a:lnTo>
                  <a:lnTo>
                    <a:pt x="28361" y="1"/>
                  </a:lnTo>
                  <a:lnTo>
                    <a:pt x="14181" y="66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18287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2400"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7" name="Google Shape;1089;p39">
              <a:extLst>
                <a:ext uri="{FF2B5EF4-FFF2-40B4-BE49-F238E27FC236}">
                  <a16:creationId xmlns:a16="http://schemas.microsoft.com/office/drawing/2014/main" id="{9F12CF40-380A-011D-3686-F27320B046C0}"/>
                </a:ext>
              </a:extLst>
            </p:cNvPr>
            <p:cNvSpPr/>
            <p:nvPr/>
          </p:nvSpPr>
          <p:spPr>
            <a:xfrm>
              <a:off x="1378363" y="3033981"/>
              <a:ext cx="1746676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600" b="1" dirty="0">
                  <a:solidFill>
                    <a:srgbClr val="FFFFFF"/>
                  </a:solidFill>
                  <a:ea typeface="Roboto"/>
                  <a:cs typeface="Roboto"/>
                  <a:sym typeface="Roboto"/>
                </a:rPr>
                <a:t>HYBRID</a:t>
              </a:r>
            </a:p>
          </p:txBody>
        </p:sp>
      </p:grpSp>
      <p:grpSp>
        <p:nvGrpSpPr>
          <p:cNvPr id="48" name="Google Shape;1090;p39">
            <a:extLst>
              <a:ext uri="{FF2B5EF4-FFF2-40B4-BE49-F238E27FC236}">
                <a16:creationId xmlns:a16="http://schemas.microsoft.com/office/drawing/2014/main" id="{F7594905-6461-876A-C4AA-88769FDDEE57}"/>
              </a:ext>
            </a:extLst>
          </p:cNvPr>
          <p:cNvGrpSpPr/>
          <p:nvPr/>
        </p:nvGrpSpPr>
        <p:grpSpPr>
          <a:xfrm>
            <a:off x="1160460" y="3064287"/>
            <a:ext cx="7083705" cy="795732"/>
            <a:chOff x="707180" y="3569888"/>
            <a:chExt cx="7603806" cy="874431"/>
          </a:xfrm>
        </p:grpSpPr>
        <p:sp>
          <p:nvSpPr>
            <p:cNvPr id="49" name="Google Shape;1091;p39">
              <a:extLst>
                <a:ext uri="{FF2B5EF4-FFF2-40B4-BE49-F238E27FC236}">
                  <a16:creationId xmlns:a16="http://schemas.microsoft.com/office/drawing/2014/main" id="{35CA430A-4383-6374-455B-C62115F24134}"/>
                </a:ext>
              </a:extLst>
            </p:cNvPr>
            <p:cNvSpPr/>
            <p:nvPr/>
          </p:nvSpPr>
          <p:spPr>
            <a:xfrm>
              <a:off x="4976796" y="3690553"/>
              <a:ext cx="3334190" cy="633125"/>
            </a:xfrm>
            <a:custGeom>
              <a:avLst/>
              <a:gdLst/>
              <a:ahLst/>
              <a:cxnLst/>
              <a:rect l="l" t="t" r="r" b="b"/>
              <a:pathLst>
                <a:path w="72153" h="17384" extrusionOk="0">
                  <a:moveTo>
                    <a:pt x="1" y="1"/>
                  </a:moveTo>
                  <a:lnTo>
                    <a:pt x="1" y="17384"/>
                  </a:lnTo>
                  <a:lnTo>
                    <a:pt x="72153" y="17384"/>
                  </a:lnTo>
                  <a:lnTo>
                    <a:pt x="72153" y="1"/>
                  </a:lnTo>
                  <a:close/>
                </a:path>
              </a:pathLst>
            </a:custGeom>
            <a:solidFill>
              <a:schemeClr val="accent2">
                <a:alpha val="42860"/>
              </a:schemeClr>
            </a:solidFill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200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Alle </a:t>
              </a:r>
              <a:r>
                <a:rPr lang="en-US" sz="1200" dirty="0" err="1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Arbeitnehmer</a:t>
              </a:r>
              <a:r>
                <a:rPr lang="en-US" sz="1200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*</a:t>
              </a:r>
              <a:r>
                <a:rPr lang="en-US" sz="1200" dirty="0" err="1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innen</a:t>
              </a:r>
              <a:r>
                <a:rPr lang="en-US" sz="1200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 mit kompatiblen </a:t>
              </a:r>
              <a:r>
                <a:rPr lang="en-US" sz="1200" dirty="0" err="1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Aufgaben</a:t>
              </a:r>
              <a:r>
                <a:rPr lang="en-US" sz="1200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könnten</a:t>
              </a:r>
              <a:r>
                <a:rPr lang="en-US" sz="1200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 von </a:t>
              </a:r>
              <a:r>
                <a:rPr lang="en-US" sz="1200" dirty="0" err="1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dieser</a:t>
              </a:r>
              <a:r>
                <a:rPr lang="en-US" sz="1200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Möglichkeit</a:t>
              </a:r>
              <a:r>
                <a:rPr lang="en-US" sz="1200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Gebrauch</a:t>
              </a:r>
              <a:r>
                <a:rPr lang="en-US" sz="1200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machen</a:t>
              </a:r>
              <a:endParaRPr lang="en-US" sz="1200" dirty="0">
                <a:solidFill>
                  <a:srgbClr val="000000"/>
                </a:solidFill>
                <a:ea typeface="Roboto"/>
                <a:cs typeface="Roboto"/>
                <a:sym typeface="Roboto"/>
              </a:endParaRPr>
            </a:p>
          </p:txBody>
        </p:sp>
        <p:sp>
          <p:nvSpPr>
            <p:cNvPr id="50" name="Google Shape;1092;p39">
              <a:extLst>
                <a:ext uri="{FF2B5EF4-FFF2-40B4-BE49-F238E27FC236}">
                  <a16:creationId xmlns:a16="http://schemas.microsoft.com/office/drawing/2014/main" id="{1D02DB9D-676B-CE8B-2E2F-C5D7E4867387}"/>
                </a:ext>
              </a:extLst>
            </p:cNvPr>
            <p:cNvSpPr/>
            <p:nvPr/>
          </p:nvSpPr>
          <p:spPr>
            <a:xfrm>
              <a:off x="707180" y="3795141"/>
              <a:ext cx="671143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2200" b="1">
                  <a:solidFill>
                    <a:schemeClr val="accent2"/>
                  </a:solidFill>
                  <a:ea typeface="Roboto"/>
                  <a:cs typeface="Roboto"/>
                  <a:sym typeface="Roboto"/>
                </a:rPr>
                <a:t>04</a:t>
              </a:r>
              <a:endParaRPr sz="1200" b="1">
                <a:solidFill>
                  <a:schemeClr val="accent2"/>
                </a:solidFill>
                <a:ea typeface="Roboto"/>
                <a:cs typeface="Roboto"/>
                <a:sym typeface="Roboto"/>
              </a:endParaRPr>
            </a:p>
          </p:txBody>
        </p:sp>
        <p:sp>
          <p:nvSpPr>
            <p:cNvPr id="51" name="Google Shape;1093;p39">
              <a:extLst>
                <a:ext uri="{FF2B5EF4-FFF2-40B4-BE49-F238E27FC236}">
                  <a16:creationId xmlns:a16="http://schemas.microsoft.com/office/drawing/2014/main" id="{B311B3FE-C2E4-1D3C-5D28-711E5FAE12DB}"/>
                </a:ext>
              </a:extLst>
            </p:cNvPr>
            <p:cNvSpPr/>
            <p:nvPr/>
          </p:nvSpPr>
          <p:spPr>
            <a:xfrm>
              <a:off x="3619613" y="3569888"/>
              <a:ext cx="939279" cy="874431"/>
            </a:xfrm>
            <a:custGeom>
              <a:avLst/>
              <a:gdLst/>
              <a:ahLst/>
              <a:cxnLst/>
              <a:rect l="l" t="t" r="r" b="b"/>
              <a:pathLst>
                <a:path w="28362" h="30171" extrusionOk="0">
                  <a:moveTo>
                    <a:pt x="0" y="1"/>
                  </a:moveTo>
                  <a:lnTo>
                    <a:pt x="0" y="23527"/>
                  </a:lnTo>
                  <a:lnTo>
                    <a:pt x="14181" y="30171"/>
                  </a:lnTo>
                  <a:lnTo>
                    <a:pt x="28361" y="23527"/>
                  </a:lnTo>
                  <a:lnTo>
                    <a:pt x="28361" y="1"/>
                  </a:lnTo>
                  <a:lnTo>
                    <a:pt x="14181" y="66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18287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2400"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2" name="Google Shape;1094;p39">
              <a:extLst>
                <a:ext uri="{FF2B5EF4-FFF2-40B4-BE49-F238E27FC236}">
                  <a16:creationId xmlns:a16="http://schemas.microsoft.com/office/drawing/2014/main" id="{2DCC37C0-854A-7567-4C2D-1339CF330E62}"/>
                </a:ext>
              </a:extLst>
            </p:cNvPr>
            <p:cNvSpPr/>
            <p:nvPr/>
          </p:nvSpPr>
          <p:spPr>
            <a:xfrm>
              <a:off x="1378363" y="3795136"/>
              <a:ext cx="1746676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600" b="1" dirty="0">
                  <a:solidFill>
                    <a:srgbClr val="FFFFFF"/>
                  </a:solidFill>
                  <a:ea typeface="Roboto"/>
                  <a:cs typeface="Roboto"/>
                  <a:sym typeface="Roboto"/>
                </a:rPr>
                <a:t>GERECHT</a:t>
              </a:r>
            </a:p>
          </p:txBody>
        </p:sp>
      </p:grpSp>
      <p:grpSp>
        <p:nvGrpSpPr>
          <p:cNvPr id="53" name="Google Shape;1095;p39">
            <a:extLst>
              <a:ext uri="{FF2B5EF4-FFF2-40B4-BE49-F238E27FC236}">
                <a16:creationId xmlns:a16="http://schemas.microsoft.com/office/drawing/2014/main" id="{265085E5-5E64-AC8A-4AF3-E5449A3870CA}"/>
              </a:ext>
            </a:extLst>
          </p:cNvPr>
          <p:cNvGrpSpPr/>
          <p:nvPr/>
        </p:nvGrpSpPr>
        <p:grpSpPr>
          <a:xfrm>
            <a:off x="1160485" y="3756935"/>
            <a:ext cx="7083705" cy="795732"/>
            <a:chOff x="707180" y="3569888"/>
            <a:chExt cx="7603806" cy="874431"/>
          </a:xfrm>
        </p:grpSpPr>
        <p:sp>
          <p:nvSpPr>
            <p:cNvPr id="54" name="Google Shape;1096;p39">
              <a:extLst>
                <a:ext uri="{FF2B5EF4-FFF2-40B4-BE49-F238E27FC236}">
                  <a16:creationId xmlns:a16="http://schemas.microsoft.com/office/drawing/2014/main" id="{B9518AC2-F469-A01C-AE82-9980FA77709C}"/>
                </a:ext>
              </a:extLst>
            </p:cNvPr>
            <p:cNvSpPr/>
            <p:nvPr/>
          </p:nvSpPr>
          <p:spPr>
            <a:xfrm>
              <a:off x="4976796" y="3690553"/>
              <a:ext cx="3334190" cy="633125"/>
            </a:xfrm>
            <a:custGeom>
              <a:avLst/>
              <a:gdLst/>
              <a:ahLst/>
              <a:cxnLst/>
              <a:rect l="l" t="t" r="r" b="b"/>
              <a:pathLst>
                <a:path w="72153" h="17384" extrusionOk="0">
                  <a:moveTo>
                    <a:pt x="1" y="1"/>
                  </a:moveTo>
                  <a:lnTo>
                    <a:pt x="1" y="17384"/>
                  </a:lnTo>
                  <a:lnTo>
                    <a:pt x="72153" y="17384"/>
                  </a:lnTo>
                  <a:lnTo>
                    <a:pt x="72153" y="1"/>
                  </a:lnTo>
                  <a:close/>
                </a:path>
              </a:pathLst>
            </a:custGeom>
            <a:solidFill>
              <a:schemeClr val="accent1">
                <a:alpha val="42860"/>
              </a:schemeClr>
            </a:solidFill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de-DE" sz="1200" dirty="0">
                  <a:solidFill>
                    <a:schemeClr val="dk1"/>
                  </a:solidFill>
                  <a:ea typeface="Roboto"/>
                  <a:cs typeface="Roboto"/>
                  <a:sym typeface="Roboto"/>
                </a:rPr>
                <a:t>Die Arbeitnehmer</a:t>
              </a:r>
              <a:r>
                <a:rPr lang="en-US" sz="1200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*</a:t>
              </a:r>
              <a:r>
                <a:rPr lang="en-US" sz="1200" dirty="0" err="1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innen</a:t>
              </a:r>
              <a:r>
                <a:rPr lang="de-DE" sz="1200" dirty="0">
                  <a:solidFill>
                    <a:schemeClr val="dk1"/>
                  </a:solidFill>
                  <a:ea typeface="Roboto"/>
                  <a:cs typeface="Roboto"/>
                  <a:sym typeface="Roboto"/>
                </a:rPr>
                <a:t> sind mit der erforderlichen Hardware, Software und Fähigkeiten ausgestattet</a:t>
              </a:r>
              <a:endParaRPr lang="en-US" sz="1200" dirty="0">
                <a:solidFill>
                  <a:schemeClr val="dk1"/>
                </a:solidFill>
                <a:ea typeface="Roboto"/>
                <a:cs typeface="Roboto"/>
                <a:sym typeface="Roboto"/>
              </a:endParaRPr>
            </a:p>
          </p:txBody>
        </p:sp>
        <p:sp>
          <p:nvSpPr>
            <p:cNvPr id="55" name="Google Shape;1097;p39">
              <a:extLst>
                <a:ext uri="{FF2B5EF4-FFF2-40B4-BE49-F238E27FC236}">
                  <a16:creationId xmlns:a16="http://schemas.microsoft.com/office/drawing/2014/main" id="{D76F1C70-E3A4-6860-D685-79555DB67A9C}"/>
                </a:ext>
              </a:extLst>
            </p:cNvPr>
            <p:cNvSpPr/>
            <p:nvPr/>
          </p:nvSpPr>
          <p:spPr>
            <a:xfrm>
              <a:off x="707180" y="3795141"/>
              <a:ext cx="671143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2200" b="1">
                  <a:solidFill>
                    <a:schemeClr val="accent1"/>
                  </a:solidFill>
                  <a:ea typeface="Roboto"/>
                  <a:cs typeface="Roboto"/>
                  <a:sym typeface="Roboto"/>
                </a:rPr>
                <a:t>05</a:t>
              </a:r>
              <a:endParaRPr sz="1200" b="1">
                <a:solidFill>
                  <a:schemeClr val="accent1"/>
                </a:solidFill>
                <a:ea typeface="Roboto"/>
                <a:cs typeface="Roboto"/>
                <a:sym typeface="Roboto"/>
              </a:endParaRPr>
            </a:p>
          </p:txBody>
        </p:sp>
        <p:sp>
          <p:nvSpPr>
            <p:cNvPr id="56" name="Google Shape;1098;p39">
              <a:extLst>
                <a:ext uri="{FF2B5EF4-FFF2-40B4-BE49-F238E27FC236}">
                  <a16:creationId xmlns:a16="http://schemas.microsoft.com/office/drawing/2014/main" id="{326F5D43-25A5-8297-A41A-6067EC1A9023}"/>
                </a:ext>
              </a:extLst>
            </p:cNvPr>
            <p:cNvSpPr/>
            <p:nvPr/>
          </p:nvSpPr>
          <p:spPr>
            <a:xfrm>
              <a:off x="3619613" y="3569888"/>
              <a:ext cx="939279" cy="874431"/>
            </a:xfrm>
            <a:custGeom>
              <a:avLst/>
              <a:gdLst/>
              <a:ahLst/>
              <a:cxnLst/>
              <a:rect l="l" t="t" r="r" b="b"/>
              <a:pathLst>
                <a:path w="28362" h="30171" extrusionOk="0">
                  <a:moveTo>
                    <a:pt x="0" y="1"/>
                  </a:moveTo>
                  <a:lnTo>
                    <a:pt x="0" y="23527"/>
                  </a:lnTo>
                  <a:lnTo>
                    <a:pt x="14181" y="30171"/>
                  </a:lnTo>
                  <a:lnTo>
                    <a:pt x="28361" y="23527"/>
                  </a:lnTo>
                  <a:lnTo>
                    <a:pt x="28361" y="1"/>
                  </a:lnTo>
                  <a:lnTo>
                    <a:pt x="14181" y="66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18287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2400"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7" name="Google Shape;1099;p39">
              <a:extLst>
                <a:ext uri="{FF2B5EF4-FFF2-40B4-BE49-F238E27FC236}">
                  <a16:creationId xmlns:a16="http://schemas.microsoft.com/office/drawing/2014/main" id="{21C66B6C-718D-436E-3FB9-5F2C2F7C2CBC}"/>
                </a:ext>
              </a:extLst>
            </p:cNvPr>
            <p:cNvSpPr/>
            <p:nvPr/>
          </p:nvSpPr>
          <p:spPr>
            <a:xfrm>
              <a:off x="1378363" y="3795136"/>
              <a:ext cx="1746676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GB" sz="1600" b="1" cap="all" dirty="0">
                  <a:solidFill>
                    <a:srgbClr val="FFFFFF"/>
                  </a:solidFill>
                  <a:ea typeface="Roboto"/>
                  <a:cs typeface="Roboto"/>
                  <a:sym typeface="Roboto"/>
                </a:rPr>
                <a:t>Robust</a:t>
              </a:r>
            </a:p>
          </p:txBody>
        </p:sp>
      </p:grpSp>
      <p:grpSp>
        <p:nvGrpSpPr>
          <p:cNvPr id="58" name="Google Shape;552;p26">
            <a:extLst>
              <a:ext uri="{FF2B5EF4-FFF2-40B4-BE49-F238E27FC236}">
                <a16:creationId xmlns:a16="http://schemas.microsoft.com/office/drawing/2014/main" id="{C5898726-8F68-07B6-EE5D-13BF38458331}"/>
              </a:ext>
            </a:extLst>
          </p:cNvPr>
          <p:cNvGrpSpPr/>
          <p:nvPr/>
        </p:nvGrpSpPr>
        <p:grpSpPr>
          <a:xfrm>
            <a:off x="4146466" y="4058494"/>
            <a:ext cx="360000" cy="324000"/>
            <a:chOff x="-3137650" y="2067900"/>
            <a:chExt cx="291450" cy="256775"/>
          </a:xfrm>
        </p:grpSpPr>
        <p:sp>
          <p:nvSpPr>
            <p:cNvPr id="59" name="Google Shape;553;p26">
              <a:extLst>
                <a:ext uri="{FF2B5EF4-FFF2-40B4-BE49-F238E27FC236}">
                  <a16:creationId xmlns:a16="http://schemas.microsoft.com/office/drawing/2014/main" id="{88C6BDD6-5BE3-CE53-CDB4-4435CD60A47C}"/>
                </a:ext>
              </a:extLst>
            </p:cNvPr>
            <p:cNvSpPr/>
            <p:nvPr/>
          </p:nvSpPr>
          <p:spPr>
            <a:xfrm>
              <a:off x="-3137650" y="2067900"/>
              <a:ext cx="291450" cy="187475"/>
            </a:xfrm>
            <a:custGeom>
              <a:avLst/>
              <a:gdLst/>
              <a:ahLst/>
              <a:cxnLst/>
              <a:rect l="l" t="t" r="r" b="b"/>
              <a:pathLst>
                <a:path w="11658" h="7499" extrusionOk="0">
                  <a:moveTo>
                    <a:pt x="10618" y="694"/>
                  </a:moveTo>
                  <a:cubicBezTo>
                    <a:pt x="10838" y="694"/>
                    <a:pt x="10964" y="851"/>
                    <a:pt x="10964" y="1040"/>
                  </a:cubicBezTo>
                  <a:lnTo>
                    <a:pt x="10964" y="6522"/>
                  </a:lnTo>
                  <a:cubicBezTo>
                    <a:pt x="10964" y="6711"/>
                    <a:pt x="10838" y="6868"/>
                    <a:pt x="10618" y="6868"/>
                  </a:cubicBezTo>
                  <a:lnTo>
                    <a:pt x="1009" y="6868"/>
                  </a:lnTo>
                  <a:cubicBezTo>
                    <a:pt x="820" y="6868"/>
                    <a:pt x="662" y="6711"/>
                    <a:pt x="662" y="6522"/>
                  </a:cubicBezTo>
                  <a:lnTo>
                    <a:pt x="662" y="1040"/>
                  </a:lnTo>
                  <a:cubicBezTo>
                    <a:pt x="662" y="851"/>
                    <a:pt x="820" y="694"/>
                    <a:pt x="1009" y="694"/>
                  </a:cubicBezTo>
                  <a:close/>
                  <a:moveTo>
                    <a:pt x="1009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6490"/>
                  </a:lnTo>
                  <a:cubicBezTo>
                    <a:pt x="1" y="7026"/>
                    <a:pt x="473" y="7499"/>
                    <a:pt x="1009" y="7499"/>
                  </a:cubicBezTo>
                  <a:lnTo>
                    <a:pt x="10618" y="7499"/>
                  </a:lnTo>
                  <a:cubicBezTo>
                    <a:pt x="11185" y="7499"/>
                    <a:pt x="11658" y="7026"/>
                    <a:pt x="11658" y="6490"/>
                  </a:cubicBezTo>
                  <a:lnTo>
                    <a:pt x="11658" y="1009"/>
                  </a:lnTo>
                  <a:cubicBezTo>
                    <a:pt x="11658" y="473"/>
                    <a:pt x="11217" y="0"/>
                    <a:pt x="106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54;p26">
              <a:extLst>
                <a:ext uri="{FF2B5EF4-FFF2-40B4-BE49-F238E27FC236}">
                  <a16:creationId xmlns:a16="http://schemas.microsoft.com/office/drawing/2014/main" id="{CE88D471-17FA-41A1-F1A3-DC4D710A50D1}"/>
                </a:ext>
              </a:extLst>
            </p:cNvPr>
            <p:cNvSpPr/>
            <p:nvPr/>
          </p:nvSpPr>
          <p:spPr>
            <a:xfrm>
              <a:off x="-3137650" y="2273475"/>
              <a:ext cx="291450" cy="51200"/>
            </a:xfrm>
            <a:custGeom>
              <a:avLst/>
              <a:gdLst/>
              <a:ahLst/>
              <a:cxnLst/>
              <a:rect l="l" t="t" r="r" b="b"/>
              <a:pathLst>
                <a:path w="11658" h="2048" extrusionOk="0">
                  <a:moveTo>
                    <a:pt x="10618" y="662"/>
                  </a:moveTo>
                  <a:cubicBezTo>
                    <a:pt x="10838" y="662"/>
                    <a:pt x="10964" y="819"/>
                    <a:pt x="10964" y="1008"/>
                  </a:cubicBezTo>
                  <a:cubicBezTo>
                    <a:pt x="10964" y="1197"/>
                    <a:pt x="10838" y="1355"/>
                    <a:pt x="10618" y="1355"/>
                  </a:cubicBezTo>
                  <a:lnTo>
                    <a:pt x="6050" y="1355"/>
                  </a:lnTo>
                  <a:cubicBezTo>
                    <a:pt x="6113" y="1260"/>
                    <a:pt x="6113" y="1134"/>
                    <a:pt x="6113" y="1008"/>
                  </a:cubicBezTo>
                  <a:cubicBezTo>
                    <a:pt x="6113" y="882"/>
                    <a:pt x="6050" y="788"/>
                    <a:pt x="6050" y="662"/>
                  </a:cubicBezTo>
                  <a:close/>
                  <a:moveTo>
                    <a:pt x="5105" y="662"/>
                  </a:moveTo>
                  <a:cubicBezTo>
                    <a:pt x="5294" y="662"/>
                    <a:pt x="5451" y="819"/>
                    <a:pt x="5451" y="1008"/>
                  </a:cubicBezTo>
                  <a:cubicBezTo>
                    <a:pt x="5451" y="1229"/>
                    <a:pt x="5294" y="1386"/>
                    <a:pt x="5105" y="1386"/>
                  </a:cubicBezTo>
                  <a:lnTo>
                    <a:pt x="1009" y="1386"/>
                  </a:lnTo>
                  <a:cubicBezTo>
                    <a:pt x="820" y="1355"/>
                    <a:pt x="662" y="1229"/>
                    <a:pt x="662" y="1008"/>
                  </a:cubicBezTo>
                  <a:cubicBezTo>
                    <a:pt x="662" y="819"/>
                    <a:pt x="820" y="662"/>
                    <a:pt x="1009" y="662"/>
                  </a:cubicBezTo>
                  <a:close/>
                  <a:moveTo>
                    <a:pt x="1009" y="0"/>
                  </a:moveTo>
                  <a:cubicBezTo>
                    <a:pt x="473" y="0"/>
                    <a:pt x="1" y="473"/>
                    <a:pt x="1" y="1008"/>
                  </a:cubicBezTo>
                  <a:cubicBezTo>
                    <a:pt x="1" y="1575"/>
                    <a:pt x="473" y="2048"/>
                    <a:pt x="1009" y="2048"/>
                  </a:cubicBezTo>
                  <a:lnTo>
                    <a:pt x="10618" y="2048"/>
                  </a:lnTo>
                  <a:cubicBezTo>
                    <a:pt x="11185" y="2048"/>
                    <a:pt x="11658" y="1575"/>
                    <a:pt x="11658" y="1008"/>
                  </a:cubicBezTo>
                  <a:cubicBezTo>
                    <a:pt x="11658" y="473"/>
                    <a:pt x="11217" y="0"/>
                    <a:pt x="106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55;p26">
              <a:extLst>
                <a:ext uri="{FF2B5EF4-FFF2-40B4-BE49-F238E27FC236}">
                  <a16:creationId xmlns:a16="http://schemas.microsoft.com/office/drawing/2014/main" id="{E25ADEE5-A107-342F-7A67-D1B434B5947E}"/>
                </a:ext>
              </a:extLst>
            </p:cNvPr>
            <p:cNvSpPr/>
            <p:nvPr/>
          </p:nvSpPr>
          <p:spPr>
            <a:xfrm>
              <a:off x="-3035250" y="2103000"/>
              <a:ext cx="104000" cy="118500"/>
            </a:xfrm>
            <a:custGeom>
              <a:avLst/>
              <a:gdLst/>
              <a:ahLst/>
              <a:cxnLst/>
              <a:rect l="l" t="t" r="r" b="b"/>
              <a:pathLst>
                <a:path w="4160" h="4740" extrusionOk="0">
                  <a:moveTo>
                    <a:pt x="662" y="896"/>
                  </a:moveTo>
                  <a:lnTo>
                    <a:pt x="3056" y="2346"/>
                  </a:lnTo>
                  <a:lnTo>
                    <a:pt x="662" y="3826"/>
                  </a:lnTo>
                  <a:lnTo>
                    <a:pt x="662" y="896"/>
                  </a:lnTo>
                  <a:close/>
                  <a:moveTo>
                    <a:pt x="322" y="1"/>
                  </a:moveTo>
                  <a:cubicBezTo>
                    <a:pt x="144" y="1"/>
                    <a:pt x="0" y="131"/>
                    <a:pt x="0" y="298"/>
                  </a:cubicBezTo>
                  <a:lnTo>
                    <a:pt x="0" y="4425"/>
                  </a:lnTo>
                  <a:cubicBezTo>
                    <a:pt x="0" y="4607"/>
                    <a:pt x="132" y="4740"/>
                    <a:pt x="301" y="4740"/>
                  </a:cubicBezTo>
                  <a:cubicBezTo>
                    <a:pt x="365" y="4740"/>
                    <a:pt x="435" y="4720"/>
                    <a:pt x="504" y="4677"/>
                  </a:cubicBezTo>
                  <a:lnTo>
                    <a:pt x="3939" y="2629"/>
                  </a:lnTo>
                  <a:cubicBezTo>
                    <a:pt x="4159" y="2535"/>
                    <a:pt x="4159" y="2219"/>
                    <a:pt x="3939" y="2093"/>
                  </a:cubicBezTo>
                  <a:lnTo>
                    <a:pt x="504" y="46"/>
                  </a:lnTo>
                  <a:cubicBezTo>
                    <a:pt x="443" y="15"/>
                    <a:pt x="381" y="1"/>
                    <a:pt x="3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108;p16">
            <a:extLst>
              <a:ext uri="{FF2B5EF4-FFF2-40B4-BE49-F238E27FC236}">
                <a16:creationId xmlns:a16="http://schemas.microsoft.com/office/drawing/2014/main" id="{B0533733-80E9-06CC-9E1F-225432E83DCF}"/>
              </a:ext>
            </a:extLst>
          </p:cNvPr>
          <p:cNvGrpSpPr/>
          <p:nvPr/>
        </p:nvGrpSpPr>
        <p:grpSpPr>
          <a:xfrm>
            <a:off x="4128466" y="2625543"/>
            <a:ext cx="396000" cy="396000"/>
            <a:chOff x="4675986" y="2745684"/>
            <a:chExt cx="381346" cy="368644"/>
          </a:xfrm>
          <a:solidFill>
            <a:schemeClr val="tx1"/>
          </a:solidFill>
        </p:grpSpPr>
        <p:sp>
          <p:nvSpPr>
            <p:cNvPr id="63" name="Google Shape;109;p16">
              <a:extLst>
                <a:ext uri="{FF2B5EF4-FFF2-40B4-BE49-F238E27FC236}">
                  <a16:creationId xmlns:a16="http://schemas.microsoft.com/office/drawing/2014/main" id="{BEC03486-456D-F233-025C-82AD772E64E4}"/>
                </a:ext>
              </a:extLst>
            </p:cNvPr>
            <p:cNvSpPr/>
            <p:nvPr/>
          </p:nvSpPr>
          <p:spPr>
            <a:xfrm>
              <a:off x="4828918" y="2895345"/>
              <a:ext cx="69226" cy="69258"/>
            </a:xfrm>
            <a:custGeom>
              <a:avLst/>
              <a:gdLst/>
              <a:ahLst/>
              <a:cxnLst/>
              <a:rect l="l" t="t" r="r" b="b"/>
              <a:pathLst>
                <a:path w="2180" h="2181" extrusionOk="0">
                  <a:moveTo>
                    <a:pt x="1100" y="1"/>
                  </a:moveTo>
                  <a:cubicBezTo>
                    <a:pt x="535" y="1"/>
                    <a:pt x="1" y="443"/>
                    <a:pt x="1" y="1098"/>
                  </a:cubicBezTo>
                  <a:cubicBezTo>
                    <a:pt x="1" y="1705"/>
                    <a:pt x="501" y="2181"/>
                    <a:pt x="1096" y="2181"/>
                  </a:cubicBezTo>
                  <a:cubicBezTo>
                    <a:pt x="1703" y="2181"/>
                    <a:pt x="2180" y="1693"/>
                    <a:pt x="2180" y="1098"/>
                  </a:cubicBezTo>
                  <a:cubicBezTo>
                    <a:pt x="2180" y="1014"/>
                    <a:pt x="2180" y="955"/>
                    <a:pt x="2168" y="895"/>
                  </a:cubicBezTo>
                  <a:cubicBezTo>
                    <a:pt x="2146" y="819"/>
                    <a:pt x="2074" y="763"/>
                    <a:pt x="1989" y="763"/>
                  </a:cubicBezTo>
                  <a:cubicBezTo>
                    <a:pt x="1981" y="763"/>
                    <a:pt x="1973" y="763"/>
                    <a:pt x="1965" y="764"/>
                  </a:cubicBezTo>
                  <a:cubicBezTo>
                    <a:pt x="1882" y="776"/>
                    <a:pt x="1822" y="871"/>
                    <a:pt x="1834" y="955"/>
                  </a:cubicBezTo>
                  <a:cubicBezTo>
                    <a:pt x="1915" y="1442"/>
                    <a:pt x="1524" y="1834"/>
                    <a:pt x="1092" y="1834"/>
                  </a:cubicBezTo>
                  <a:cubicBezTo>
                    <a:pt x="954" y="1834"/>
                    <a:pt x="812" y="1794"/>
                    <a:pt x="679" y="1705"/>
                  </a:cubicBezTo>
                  <a:cubicBezTo>
                    <a:pt x="60" y="1288"/>
                    <a:pt x="358" y="336"/>
                    <a:pt x="1096" y="336"/>
                  </a:cubicBezTo>
                  <a:cubicBezTo>
                    <a:pt x="1251" y="336"/>
                    <a:pt x="1418" y="395"/>
                    <a:pt x="1548" y="502"/>
                  </a:cubicBezTo>
                  <a:cubicBezTo>
                    <a:pt x="1581" y="525"/>
                    <a:pt x="1615" y="536"/>
                    <a:pt x="1649" y="536"/>
                  </a:cubicBezTo>
                  <a:cubicBezTo>
                    <a:pt x="1701" y="536"/>
                    <a:pt x="1750" y="510"/>
                    <a:pt x="1787" y="466"/>
                  </a:cubicBezTo>
                  <a:cubicBezTo>
                    <a:pt x="1846" y="395"/>
                    <a:pt x="1834" y="288"/>
                    <a:pt x="1763" y="228"/>
                  </a:cubicBezTo>
                  <a:cubicBezTo>
                    <a:pt x="1558" y="72"/>
                    <a:pt x="1327" y="1"/>
                    <a:pt x="1100" y="1"/>
                  </a:cubicBezTo>
                  <a:close/>
                </a:path>
              </a:pathLst>
            </a:custGeom>
            <a:grpFill/>
            <a:ln w="6350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10;p16">
              <a:extLst>
                <a:ext uri="{FF2B5EF4-FFF2-40B4-BE49-F238E27FC236}">
                  <a16:creationId xmlns:a16="http://schemas.microsoft.com/office/drawing/2014/main" id="{A38A7279-0EDA-7795-97F8-AA7FBEC4E1FA}"/>
                </a:ext>
              </a:extLst>
            </p:cNvPr>
            <p:cNvSpPr/>
            <p:nvPr/>
          </p:nvSpPr>
          <p:spPr>
            <a:xfrm>
              <a:off x="4675986" y="2745684"/>
              <a:ext cx="381346" cy="368644"/>
            </a:xfrm>
            <a:custGeom>
              <a:avLst/>
              <a:gdLst/>
              <a:ahLst/>
              <a:cxnLst/>
              <a:rect l="l" t="t" r="r" b="b"/>
              <a:pathLst>
                <a:path w="12009" h="11609" extrusionOk="0">
                  <a:moveTo>
                    <a:pt x="1049" y="2188"/>
                  </a:moveTo>
                  <a:cubicBezTo>
                    <a:pt x="1173" y="2188"/>
                    <a:pt x="1299" y="2229"/>
                    <a:pt x="1411" y="2322"/>
                  </a:cubicBezTo>
                  <a:cubicBezTo>
                    <a:pt x="1650" y="2512"/>
                    <a:pt x="1697" y="2846"/>
                    <a:pt x="1531" y="3096"/>
                  </a:cubicBezTo>
                  <a:cubicBezTo>
                    <a:pt x="1413" y="3272"/>
                    <a:pt x="1231" y="3354"/>
                    <a:pt x="1049" y="3354"/>
                  </a:cubicBezTo>
                  <a:cubicBezTo>
                    <a:pt x="791" y="3354"/>
                    <a:pt x="534" y="3188"/>
                    <a:pt x="471" y="2893"/>
                  </a:cubicBezTo>
                  <a:cubicBezTo>
                    <a:pt x="401" y="2493"/>
                    <a:pt x="714" y="2188"/>
                    <a:pt x="1049" y="2188"/>
                  </a:cubicBezTo>
                  <a:close/>
                  <a:moveTo>
                    <a:pt x="4317" y="3036"/>
                  </a:moveTo>
                  <a:cubicBezTo>
                    <a:pt x="4400" y="3084"/>
                    <a:pt x="5472" y="3703"/>
                    <a:pt x="5567" y="3751"/>
                  </a:cubicBezTo>
                  <a:lnTo>
                    <a:pt x="4317" y="4465"/>
                  </a:lnTo>
                  <a:lnTo>
                    <a:pt x="4317" y="3036"/>
                  </a:lnTo>
                  <a:close/>
                  <a:moveTo>
                    <a:pt x="7496" y="3036"/>
                  </a:moveTo>
                  <a:lnTo>
                    <a:pt x="7496" y="4465"/>
                  </a:lnTo>
                  <a:lnTo>
                    <a:pt x="6245" y="3751"/>
                  </a:lnTo>
                  <a:lnTo>
                    <a:pt x="7496" y="3036"/>
                  </a:lnTo>
                  <a:close/>
                  <a:moveTo>
                    <a:pt x="9246" y="2262"/>
                  </a:moveTo>
                  <a:cubicBezTo>
                    <a:pt x="10115" y="2262"/>
                    <a:pt x="10829" y="2965"/>
                    <a:pt x="10829" y="3858"/>
                  </a:cubicBezTo>
                  <a:cubicBezTo>
                    <a:pt x="10829" y="4429"/>
                    <a:pt x="10520" y="4953"/>
                    <a:pt x="10032" y="5239"/>
                  </a:cubicBezTo>
                  <a:lnTo>
                    <a:pt x="9448" y="5572"/>
                  </a:lnTo>
                  <a:cubicBezTo>
                    <a:pt x="9270" y="5477"/>
                    <a:pt x="8055" y="4775"/>
                    <a:pt x="7841" y="4656"/>
                  </a:cubicBezTo>
                  <a:lnTo>
                    <a:pt x="7841" y="2834"/>
                  </a:lnTo>
                  <a:cubicBezTo>
                    <a:pt x="8305" y="2596"/>
                    <a:pt x="8627" y="2262"/>
                    <a:pt x="9246" y="2262"/>
                  </a:cubicBezTo>
                  <a:close/>
                  <a:moveTo>
                    <a:pt x="2565" y="2283"/>
                  </a:moveTo>
                  <a:cubicBezTo>
                    <a:pt x="2837" y="2283"/>
                    <a:pt x="3111" y="2352"/>
                    <a:pt x="3364" y="2489"/>
                  </a:cubicBezTo>
                  <a:cubicBezTo>
                    <a:pt x="3745" y="2715"/>
                    <a:pt x="3602" y="2620"/>
                    <a:pt x="3971" y="2846"/>
                  </a:cubicBezTo>
                  <a:lnTo>
                    <a:pt x="3971" y="4656"/>
                  </a:lnTo>
                  <a:lnTo>
                    <a:pt x="2352" y="5584"/>
                  </a:lnTo>
                  <a:lnTo>
                    <a:pt x="1769" y="5251"/>
                  </a:lnTo>
                  <a:cubicBezTo>
                    <a:pt x="1400" y="5049"/>
                    <a:pt x="1126" y="4703"/>
                    <a:pt x="1030" y="4287"/>
                  </a:cubicBezTo>
                  <a:cubicBezTo>
                    <a:pt x="971" y="4096"/>
                    <a:pt x="947" y="3882"/>
                    <a:pt x="983" y="3691"/>
                  </a:cubicBezTo>
                  <a:lnTo>
                    <a:pt x="983" y="3691"/>
                  </a:lnTo>
                  <a:cubicBezTo>
                    <a:pt x="1005" y="3693"/>
                    <a:pt x="1027" y="3694"/>
                    <a:pt x="1049" y="3694"/>
                  </a:cubicBezTo>
                  <a:cubicBezTo>
                    <a:pt x="1694" y="3694"/>
                    <a:pt x="2153" y="3028"/>
                    <a:pt x="1900" y="2429"/>
                  </a:cubicBezTo>
                  <a:cubicBezTo>
                    <a:pt x="2111" y="2332"/>
                    <a:pt x="2337" y="2283"/>
                    <a:pt x="2565" y="2283"/>
                  </a:cubicBezTo>
                  <a:close/>
                  <a:moveTo>
                    <a:pt x="7841" y="5060"/>
                  </a:moveTo>
                  <a:cubicBezTo>
                    <a:pt x="8008" y="5156"/>
                    <a:pt x="8960" y="5703"/>
                    <a:pt x="9127" y="5787"/>
                  </a:cubicBezTo>
                  <a:lnTo>
                    <a:pt x="7841" y="6513"/>
                  </a:lnTo>
                  <a:lnTo>
                    <a:pt x="7841" y="5060"/>
                  </a:lnTo>
                  <a:close/>
                  <a:moveTo>
                    <a:pt x="3971" y="5060"/>
                  </a:moveTo>
                  <a:lnTo>
                    <a:pt x="3971" y="6525"/>
                  </a:lnTo>
                  <a:lnTo>
                    <a:pt x="2697" y="5787"/>
                  </a:lnTo>
                  <a:lnTo>
                    <a:pt x="3971" y="5060"/>
                  </a:lnTo>
                  <a:close/>
                  <a:moveTo>
                    <a:pt x="5900" y="3965"/>
                  </a:moveTo>
                  <a:lnTo>
                    <a:pt x="7496" y="4870"/>
                  </a:lnTo>
                  <a:lnTo>
                    <a:pt x="7496" y="6715"/>
                  </a:lnTo>
                  <a:lnTo>
                    <a:pt x="5900" y="7620"/>
                  </a:lnTo>
                  <a:lnTo>
                    <a:pt x="4317" y="6715"/>
                  </a:lnTo>
                  <a:lnTo>
                    <a:pt x="4317" y="4870"/>
                  </a:lnTo>
                  <a:lnTo>
                    <a:pt x="5900" y="3965"/>
                  </a:lnTo>
                  <a:close/>
                  <a:moveTo>
                    <a:pt x="4317" y="7120"/>
                  </a:moveTo>
                  <a:lnTo>
                    <a:pt x="5567" y="7835"/>
                  </a:lnTo>
                  <a:lnTo>
                    <a:pt x="4317" y="8549"/>
                  </a:lnTo>
                  <a:lnTo>
                    <a:pt x="4317" y="7120"/>
                  </a:lnTo>
                  <a:close/>
                  <a:moveTo>
                    <a:pt x="7496" y="7108"/>
                  </a:moveTo>
                  <a:lnTo>
                    <a:pt x="7496" y="8549"/>
                  </a:lnTo>
                  <a:cubicBezTo>
                    <a:pt x="7412" y="8501"/>
                    <a:pt x="6341" y="7870"/>
                    <a:pt x="6245" y="7835"/>
                  </a:cubicBezTo>
                  <a:lnTo>
                    <a:pt x="7496" y="7108"/>
                  </a:lnTo>
                  <a:close/>
                  <a:moveTo>
                    <a:pt x="9484" y="5965"/>
                  </a:moveTo>
                  <a:lnTo>
                    <a:pt x="10055" y="6299"/>
                  </a:lnTo>
                  <a:cubicBezTo>
                    <a:pt x="10436" y="6501"/>
                    <a:pt x="10698" y="6846"/>
                    <a:pt x="10806" y="7263"/>
                  </a:cubicBezTo>
                  <a:cubicBezTo>
                    <a:pt x="10853" y="7442"/>
                    <a:pt x="10865" y="7620"/>
                    <a:pt x="10865" y="7799"/>
                  </a:cubicBezTo>
                  <a:cubicBezTo>
                    <a:pt x="10859" y="7799"/>
                    <a:pt x="10853" y="7799"/>
                    <a:pt x="10847" y="7799"/>
                  </a:cubicBezTo>
                  <a:cubicBezTo>
                    <a:pt x="10143" y="7799"/>
                    <a:pt x="9677" y="8506"/>
                    <a:pt x="9972" y="9120"/>
                  </a:cubicBezTo>
                  <a:cubicBezTo>
                    <a:pt x="9748" y="9235"/>
                    <a:pt x="9502" y="9295"/>
                    <a:pt x="9253" y="9295"/>
                  </a:cubicBezTo>
                  <a:cubicBezTo>
                    <a:pt x="8987" y="9295"/>
                    <a:pt x="8718" y="9226"/>
                    <a:pt x="8472" y="9085"/>
                  </a:cubicBezTo>
                  <a:cubicBezTo>
                    <a:pt x="8079" y="8859"/>
                    <a:pt x="8234" y="8942"/>
                    <a:pt x="7853" y="8728"/>
                  </a:cubicBezTo>
                  <a:lnTo>
                    <a:pt x="7853" y="6894"/>
                  </a:lnTo>
                  <a:lnTo>
                    <a:pt x="9484" y="5965"/>
                  </a:lnTo>
                  <a:close/>
                  <a:moveTo>
                    <a:pt x="10799" y="8158"/>
                  </a:moveTo>
                  <a:cubicBezTo>
                    <a:pt x="10910" y="8158"/>
                    <a:pt x="11021" y="8189"/>
                    <a:pt x="11115" y="8251"/>
                  </a:cubicBezTo>
                  <a:cubicBezTo>
                    <a:pt x="11568" y="8549"/>
                    <a:pt x="11413" y="9216"/>
                    <a:pt x="10913" y="9299"/>
                  </a:cubicBezTo>
                  <a:cubicBezTo>
                    <a:pt x="10869" y="9308"/>
                    <a:pt x="10827" y="9312"/>
                    <a:pt x="10786" y="9312"/>
                  </a:cubicBezTo>
                  <a:cubicBezTo>
                    <a:pt x="10343" y="9312"/>
                    <a:pt x="10056" y="8809"/>
                    <a:pt x="10317" y="8406"/>
                  </a:cubicBezTo>
                  <a:cubicBezTo>
                    <a:pt x="10429" y="8243"/>
                    <a:pt x="10614" y="8158"/>
                    <a:pt x="10799" y="8158"/>
                  </a:cubicBezTo>
                  <a:close/>
                  <a:moveTo>
                    <a:pt x="5900" y="8025"/>
                  </a:moveTo>
                  <a:cubicBezTo>
                    <a:pt x="6103" y="8144"/>
                    <a:pt x="7305" y="8823"/>
                    <a:pt x="7496" y="8930"/>
                  </a:cubicBezTo>
                  <a:lnTo>
                    <a:pt x="7496" y="9644"/>
                  </a:lnTo>
                  <a:cubicBezTo>
                    <a:pt x="7496" y="10525"/>
                    <a:pt x="6781" y="11240"/>
                    <a:pt x="5900" y="11240"/>
                  </a:cubicBezTo>
                  <a:cubicBezTo>
                    <a:pt x="5031" y="11240"/>
                    <a:pt x="4317" y="10525"/>
                    <a:pt x="4317" y="9644"/>
                  </a:cubicBezTo>
                  <a:lnTo>
                    <a:pt x="4317" y="8930"/>
                  </a:lnTo>
                  <a:lnTo>
                    <a:pt x="5900" y="8025"/>
                  </a:lnTo>
                  <a:close/>
                  <a:moveTo>
                    <a:pt x="5900" y="0"/>
                  </a:moveTo>
                  <a:cubicBezTo>
                    <a:pt x="4829" y="0"/>
                    <a:pt x="3971" y="869"/>
                    <a:pt x="3971" y="1941"/>
                  </a:cubicBezTo>
                  <a:lnTo>
                    <a:pt x="3971" y="2441"/>
                  </a:lnTo>
                  <a:cubicBezTo>
                    <a:pt x="3686" y="2274"/>
                    <a:pt x="3793" y="2334"/>
                    <a:pt x="3519" y="2191"/>
                  </a:cubicBezTo>
                  <a:cubicBezTo>
                    <a:pt x="3219" y="2016"/>
                    <a:pt x="2890" y="1933"/>
                    <a:pt x="2564" y="1933"/>
                  </a:cubicBezTo>
                  <a:cubicBezTo>
                    <a:pt x="2268" y="1933"/>
                    <a:pt x="1975" y="2001"/>
                    <a:pt x="1709" y="2131"/>
                  </a:cubicBezTo>
                  <a:cubicBezTo>
                    <a:pt x="1515" y="1930"/>
                    <a:pt x="1277" y="1842"/>
                    <a:pt x="1045" y="1842"/>
                  </a:cubicBezTo>
                  <a:cubicBezTo>
                    <a:pt x="508" y="1842"/>
                    <a:pt x="1" y="2313"/>
                    <a:pt x="126" y="2953"/>
                  </a:cubicBezTo>
                  <a:cubicBezTo>
                    <a:pt x="185" y="3251"/>
                    <a:pt x="388" y="3489"/>
                    <a:pt x="638" y="3608"/>
                  </a:cubicBezTo>
                  <a:cubicBezTo>
                    <a:pt x="530" y="4358"/>
                    <a:pt x="888" y="5156"/>
                    <a:pt x="1590" y="5549"/>
                  </a:cubicBezTo>
                  <a:cubicBezTo>
                    <a:pt x="1828" y="5691"/>
                    <a:pt x="1757" y="5644"/>
                    <a:pt x="1995" y="5787"/>
                  </a:cubicBezTo>
                  <a:lnTo>
                    <a:pt x="1590" y="6025"/>
                  </a:lnTo>
                  <a:cubicBezTo>
                    <a:pt x="995" y="6370"/>
                    <a:pt x="626" y="7025"/>
                    <a:pt x="626" y="7716"/>
                  </a:cubicBezTo>
                  <a:cubicBezTo>
                    <a:pt x="626" y="8704"/>
                    <a:pt x="1400" y="9537"/>
                    <a:pt x="2388" y="9632"/>
                  </a:cubicBezTo>
                  <a:lnTo>
                    <a:pt x="2412" y="9632"/>
                  </a:lnTo>
                  <a:cubicBezTo>
                    <a:pt x="2495" y="9632"/>
                    <a:pt x="2566" y="9573"/>
                    <a:pt x="2566" y="9478"/>
                  </a:cubicBezTo>
                  <a:cubicBezTo>
                    <a:pt x="2590" y="9394"/>
                    <a:pt x="2507" y="9299"/>
                    <a:pt x="2424" y="9299"/>
                  </a:cubicBezTo>
                  <a:cubicBezTo>
                    <a:pt x="1602" y="9228"/>
                    <a:pt x="959" y="8549"/>
                    <a:pt x="959" y="7727"/>
                  </a:cubicBezTo>
                  <a:cubicBezTo>
                    <a:pt x="959" y="7144"/>
                    <a:pt x="1281" y="6620"/>
                    <a:pt x="1769" y="6346"/>
                  </a:cubicBezTo>
                  <a:lnTo>
                    <a:pt x="2352" y="6013"/>
                  </a:lnTo>
                  <a:lnTo>
                    <a:pt x="3971" y="6942"/>
                  </a:lnTo>
                  <a:lnTo>
                    <a:pt x="3971" y="8763"/>
                  </a:lnTo>
                  <a:cubicBezTo>
                    <a:pt x="3436" y="9061"/>
                    <a:pt x="3305" y="9168"/>
                    <a:pt x="3031" y="9263"/>
                  </a:cubicBezTo>
                  <a:cubicBezTo>
                    <a:pt x="2947" y="9287"/>
                    <a:pt x="2900" y="9382"/>
                    <a:pt x="2912" y="9466"/>
                  </a:cubicBezTo>
                  <a:cubicBezTo>
                    <a:pt x="2943" y="9549"/>
                    <a:pt x="3011" y="9587"/>
                    <a:pt x="3091" y="9587"/>
                  </a:cubicBezTo>
                  <a:cubicBezTo>
                    <a:pt x="3103" y="9587"/>
                    <a:pt x="3114" y="9586"/>
                    <a:pt x="3126" y="9585"/>
                  </a:cubicBezTo>
                  <a:cubicBezTo>
                    <a:pt x="3436" y="9501"/>
                    <a:pt x="3578" y="9359"/>
                    <a:pt x="3959" y="9168"/>
                  </a:cubicBezTo>
                  <a:lnTo>
                    <a:pt x="3959" y="9680"/>
                  </a:lnTo>
                  <a:cubicBezTo>
                    <a:pt x="3959" y="10752"/>
                    <a:pt x="4817" y="11609"/>
                    <a:pt x="5888" y="11609"/>
                  </a:cubicBezTo>
                  <a:cubicBezTo>
                    <a:pt x="6960" y="11609"/>
                    <a:pt x="7829" y="10752"/>
                    <a:pt x="7829" y="9680"/>
                  </a:cubicBezTo>
                  <a:lnTo>
                    <a:pt x="7829" y="9168"/>
                  </a:lnTo>
                  <a:cubicBezTo>
                    <a:pt x="8317" y="9454"/>
                    <a:pt x="8627" y="9680"/>
                    <a:pt x="9222" y="9680"/>
                  </a:cubicBezTo>
                  <a:cubicBezTo>
                    <a:pt x="9555" y="9680"/>
                    <a:pt x="9865" y="9597"/>
                    <a:pt x="10151" y="9442"/>
                  </a:cubicBezTo>
                  <a:cubicBezTo>
                    <a:pt x="10315" y="9597"/>
                    <a:pt x="10543" y="9696"/>
                    <a:pt x="10788" y="9696"/>
                  </a:cubicBezTo>
                  <a:cubicBezTo>
                    <a:pt x="10845" y="9696"/>
                    <a:pt x="10902" y="9691"/>
                    <a:pt x="10960" y="9680"/>
                  </a:cubicBezTo>
                  <a:cubicBezTo>
                    <a:pt x="11865" y="9466"/>
                    <a:pt x="12008" y="8263"/>
                    <a:pt x="11175" y="7894"/>
                  </a:cubicBezTo>
                  <a:cubicBezTo>
                    <a:pt x="11246" y="7156"/>
                    <a:pt x="10889" y="6406"/>
                    <a:pt x="10210" y="6013"/>
                  </a:cubicBezTo>
                  <a:cubicBezTo>
                    <a:pt x="9972" y="5882"/>
                    <a:pt x="10044" y="5918"/>
                    <a:pt x="9805" y="5775"/>
                  </a:cubicBezTo>
                  <a:lnTo>
                    <a:pt x="10210" y="5537"/>
                  </a:lnTo>
                  <a:cubicBezTo>
                    <a:pt x="11127" y="5001"/>
                    <a:pt x="11460" y="3810"/>
                    <a:pt x="10925" y="2882"/>
                  </a:cubicBezTo>
                  <a:cubicBezTo>
                    <a:pt x="10579" y="2286"/>
                    <a:pt x="9924" y="1917"/>
                    <a:pt x="9246" y="1917"/>
                  </a:cubicBezTo>
                  <a:cubicBezTo>
                    <a:pt x="8531" y="1917"/>
                    <a:pt x="8139" y="2286"/>
                    <a:pt x="7841" y="2429"/>
                  </a:cubicBezTo>
                  <a:cubicBezTo>
                    <a:pt x="7829" y="2012"/>
                    <a:pt x="7865" y="1810"/>
                    <a:pt x="7793" y="1489"/>
                  </a:cubicBezTo>
                  <a:cubicBezTo>
                    <a:pt x="7783" y="1408"/>
                    <a:pt x="7704" y="1352"/>
                    <a:pt x="7629" y="1352"/>
                  </a:cubicBezTo>
                  <a:cubicBezTo>
                    <a:pt x="7616" y="1352"/>
                    <a:pt x="7603" y="1354"/>
                    <a:pt x="7591" y="1358"/>
                  </a:cubicBezTo>
                  <a:cubicBezTo>
                    <a:pt x="7496" y="1369"/>
                    <a:pt x="7436" y="1477"/>
                    <a:pt x="7448" y="1560"/>
                  </a:cubicBezTo>
                  <a:cubicBezTo>
                    <a:pt x="7507" y="1834"/>
                    <a:pt x="7484" y="1989"/>
                    <a:pt x="7496" y="2620"/>
                  </a:cubicBezTo>
                  <a:lnTo>
                    <a:pt x="5900" y="3525"/>
                  </a:lnTo>
                  <a:lnTo>
                    <a:pt x="4317" y="2620"/>
                  </a:lnTo>
                  <a:lnTo>
                    <a:pt x="4317" y="1941"/>
                  </a:lnTo>
                  <a:cubicBezTo>
                    <a:pt x="4317" y="1060"/>
                    <a:pt x="5031" y="346"/>
                    <a:pt x="5900" y="346"/>
                  </a:cubicBezTo>
                  <a:cubicBezTo>
                    <a:pt x="6424" y="346"/>
                    <a:pt x="6912" y="596"/>
                    <a:pt x="7210" y="1024"/>
                  </a:cubicBezTo>
                  <a:cubicBezTo>
                    <a:pt x="7246" y="1075"/>
                    <a:pt x="7301" y="1100"/>
                    <a:pt x="7354" y="1100"/>
                  </a:cubicBezTo>
                  <a:cubicBezTo>
                    <a:pt x="7388" y="1100"/>
                    <a:pt x="7420" y="1090"/>
                    <a:pt x="7448" y="1072"/>
                  </a:cubicBezTo>
                  <a:cubicBezTo>
                    <a:pt x="7531" y="1012"/>
                    <a:pt x="7543" y="905"/>
                    <a:pt x="7496" y="834"/>
                  </a:cubicBezTo>
                  <a:cubicBezTo>
                    <a:pt x="7138" y="310"/>
                    <a:pt x="6543" y="0"/>
                    <a:pt x="5900" y="0"/>
                  </a:cubicBezTo>
                  <a:close/>
                </a:path>
              </a:pathLst>
            </a:custGeom>
            <a:grpFill/>
            <a:ln w="6350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491;p26">
            <a:extLst>
              <a:ext uri="{FF2B5EF4-FFF2-40B4-BE49-F238E27FC236}">
                <a16:creationId xmlns:a16="http://schemas.microsoft.com/office/drawing/2014/main" id="{4099AD93-4950-7DE3-9DBD-E18D6BD6E28F}"/>
              </a:ext>
            </a:extLst>
          </p:cNvPr>
          <p:cNvGrpSpPr/>
          <p:nvPr/>
        </p:nvGrpSpPr>
        <p:grpSpPr>
          <a:xfrm>
            <a:off x="4137435" y="1225596"/>
            <a:ext cx="324000" cy="324000"/>
            <a:chOff x="580725" y="3617925"/>
            <a:chExt cx="299325" cy="297375"/>
          </a:xfrm>
        </p:grpSpPr>
        <p:sp>
          <p:nvSpPr>
            <p:cNvPr id="66" name="Google Shape;492;p26">
              <a:extLst>
                <a:ext uri="{FF2B5EF4-FFF2-40B4-BE49-F238E27FC236}">
                  <a16:creationId xmlns:a16="http://schemas.microsoft.com/office/drawing/2014/main" id="{A444FD86-28D5-55F8-033B-AC3BEE127A06}"/>
                </a:ext>
              </a:extLst>
            </p:cNvPr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93;p26">
              <a:extLst>
                <a:ext uri="{FF2B5EF4-FFF2-40B4-BE49-F238E27FC236}">
                  <a16:creationId xmlns:a16="http://schemas.microsoft.com/office/drawing/2014/main" id="{807332CB-9A29-E03F-228A-B5ABC4A27214}"/>
                </a:ext>
              </a:extLst>
            </p:cNvPr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94;p26">
              <a:extLst>
                <a:ext uri="{FF2B5EF4-FFF2-40B4-BE49-F238E27FC236}">
                  <a16:creationId xmlns:a16="http://schemas.microsoft.com/office/drawing/2014/main" id="{BB5DDA9F-C6A0-12B7-523C-4DF3DD7A65FC}"/>
                </a:ext>
              </a:extLst>
            </p:cNvPr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95;p26">
              <a:extLst>
                <a:ext uri="{FF2B5EF4-FFF2-40B4-BE49-F238E27FC236}">
                  <a16:creationId xmlns:a16="http://schemas.microsoft.com/office/drawing/2014/main" id="{195278DC-14CD-2713-8344-C56DFAFE48BD}"/>
                </a:ext>
              </a:extLst>
            </p:cNvPr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96;p26">
              <a:extLst>
                <a:ext uri="{FF2B5EF4-FFF2-40B4-BE49-F238E27FC236}">
                  <a16:creationId xmlns:a16="http://schemas.microsoft.com/office/drawing/2014/main" id="{B798CCED-3D0D-BC29-6D17-AEA203A27939}"/>
                </a:ext>
              </a:extLst>
            </p:cNvPr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641;p30">
            <a:extLst>
              <a:ext uri="{FF2B5EF4-FFF2-40B4-BE49-F238E27FC236}">
                <a16:creationId xmlns:a16="http://schemas.microsoft.com/office/drawing/2014/main" id="{4D793A28-4233-38AF-2922-80A085C51FC8}"/>
              </a:ext>
            </a:extLst>
          </p:cNvPr>
          <p:cNvGrpSpPr/>
          <p:nvPr/>
        </p:nvGrpSpPr>
        <p:grpSpPr>
          <a:xfrm>
            <a:off x="4124335" y="3285826"/>
            <a:ext cx="396000" cy="396000"/>
            <a:chOff x="-61354075" y="1940500"/>
            <a:chExt cx="314275" cy="312325"/>
          </a:xfrm>
        </p:grpSpPr>
        <p:sp>
          <p:nvSpPr>
            <p:cNvPr id="72" name="Google Shape;642;p30">
              <a:extLst>
                <a:ext uri="{FF2B5EF4-FFF2-40B4-BE49-F238E27FC236}">
                  <a16:creationId xmlns:a16="http://schemas.microsoft.com/office/drawing/2014/main" id="{67D9BC62-B3BB-0978-610A-038D053333E0}"/>
                </a:ext>
              </a:extLst>
            </p:cNvPr>
            <p:cNvSpPr/>
            <p:nvPr/>
          </p:nvSpPr>
          <p:spPr>
            <a:xfrm>
              <a:off x="-61354075" y="1940500"/>
              <a:ext cx="314275" cy="312325"/>
            </a:xfrm>
            <a:custGeom>
              <a:avLst/>
              <a:gdLst/>
              <a:ahLst/>
              <a:cxnLst/>
              <a:rect l="l" t="t" r="r" b="b"/>
              <a:pathLst>
                <a:path w="12571" h="12493" extrusionOk="0">
                  <a:moveTo>
                    <a:pt x="6270" y="1001"/>
                  </a:moveTo>
                  <a:lnTo>
                    <a:pt x="7687" y="2419"/>
                  </a:lnTo>
                  <a:cubicBezTo>
                    <a:pt x="7750" y="2482"/>
                    <a:pt x="7876" y="2513"/>
                    <a:pt x="7971" y="2513"/>
                  </a:cubicBezTo>
                  <a:lnTo>
                    <a:pt x="9956" y="2513"/>
                  </a:lnTo>
                  <a:lnTo>
                    <a:pt x="9956" y="4529"/>
                  </a:lnTo>
                  <a:cubicBezTo>
                    <a:pt x="9956" y="4655"/>
                    <a:pt x="10019" y="4718"/>
                    <a:pt x="10082" y="4813"/>
                  </a:cubicBezTo>
                  <a:lnTo>
                    <a:pt x="11499" y="6231"/>
                  </a:lnTo>
                  <a:lnTo>
                    <a:pt x="10082" y="7648"/>
                  </a:lnTo>
                  <a:cubicBezTo>
                    <a:pt x="10019" y="7711"/>
                    <a:pt x="9956" y="7837"/>
                    <a:pt x="9956" y="7900"/>
                  </a:cubicBezTo>
                  <a:lnTo>
                    <a:pt x="9956" y="9917"/>
                  </a:lnTo>
                  <a:lnTo>
                    <a:pt x="7971" y="9917"/>
                  </a:lnTo>
                  <a:cubicBezTo>
                    <a:pt x="7845" y="9917"/>
                    <a:pt x="7750" y="9948"/>
                    <a:pt x="7687" y="10043"/>
                  </a:cubicBezTo>
                  <a:lnTo>
                    <a:pt x="6270" y="11460"/>
                  </a:lnTo>
                  <a:lnTo>
                    <a:pt x="4852" y="10043"/>
                  </a:lnTo>
                  <a:cubicBezTo>
                    <a:pt x="4757" y="9948"/>
                    <a:pt x="4631" y="9917"/>
                    <a:pt x="4568" y="9917"/>
                  </a:cubicBezTo>
                  <a:lnTo>
                    <a:pt x="2552" y="9917"/>
                  </a:lnTo>
                  <a:lnTo>
                    <a:pt x="2552" y="7900"/>
                  </a:lnTo>
                  <a:cubicBezTo>
                    <a:pt x="2552" y="7806"/>
                    <a:pt x="2521" y="7711"/>
                    <a:pt x="2426" y="7648"/>
                  </a:cubicBezTo>
                  <a:lnTo>
                    <a:pt x="1008" y="6231"/>
                  </a:lnTo>
                  <a:lnTo>
                    <a:pt x="2426" y="4813"/>
                  </a:lnTo>
                  <a:cubicBezTo>
                    <a:pt x="2521" y="4718"/>
                    <a:pt x="2552" y="4624"/>
                    <a:pt x="2552" y="4529"/>
                  </a:cubicBezTo>
                  <a:lnTo>
                    <a:pt x="2552" y="2513"/>
                  </a:lnTo>
                  <a:lnTo>
                    <a:pt x="4568" y="2513"/>
                  </a:lnTo>
                  <a:cubicBezTo>
                    <a:pt x="4694" y="2513"/>
                    <a:pt x="4757" y="2482"/>
                    <a:pt x="4852" y="2419"/>
                  </a:cubicBezTo>
                  <a:lnTo>
                    <a:pt x="6270" y="1001"/>
                  </a:lnTo>
                  <a:close/>
                  <a:moveTo>
                    <a:pt x="6285" y="1"/>
                  </a:moveTo>
                  <a:cubicBezTo>
                    <a:pt x="6175" y="1"/>
                    <a:pt x="6065" y="40"/>
                    <a:pt x="5986" y="119"/>
                  </a:cubicBezTo>
                  <a:lnTo>
                    <a:pt x="4411" y="1694"/>
                  </a:lnTo>
                  <a:lnTo>
                    <a:pt x="2174" y="1694"/>
                  </a:lnTo>
                  <a:cubicBezTo>
                    <a:pt x="1922" y="1694"/>
                    <a:pt x="1733" y="1883"/>
                    <a:pt x="1733" y="2135"/>
                  </a:cubicBezTo>
                  <a:lnTo>
                    <a:pt x="1733" y="4372"/>
                  </a:lnTo>
                  <a:lnTo>
                    <a:pt x="158" y="5947"/>
                  </a:lnTo>
                  <a:cubicBezTo>
                    <a:pt x="0" y="6105"/>
                    <a:pt x="0" y="6388"/>
                    <a:pt x="158" y="6546"/>
                  </a:cubicBezTo>
                  <a:lnTo>
                    <a:pt x="1733" y="8121"/>
                  </a:lnTo>
                  <a:lnTo>
                    <a:pt x="1733" y="10358"/>
                  </a:lnTo>
                  <a:cubicBezTo>
                    <a:pt x="1733" y="10578"/>
                    <a:pt x="1922" y="10736"/>
                    <a:pt x="2174" y="10736"/>
                  </a:cubicBezTo>
                  <a:lnTo>
                    <a:pt x="4411" y="10736"/>
                  </a:lnTo>
                  <a:lnTo>
                    <a:pt x="5986" y="12374"/>
                  </a:lnTo>
                  <a:cubicBezTo>
                    <a:pt x="6065" y="12453"/>
                    <a:pt x="6175" y="12492"/>
                    <a:pt x="6285" y="12492"/>
                  </a:cubicBezTo>
                  <a:cubicBezTo>
                    <a:pt x="6396" y="12492"/>
                    <a:pt x="6506" y="12453"/>
                    <a:pt x="6585" y="12374"/>
                  </a:cubicBezTo>
                  <a:lnTo>
                    <a:pt x="8160" y="10736"/>
                  </a:lnTo>
                  <a:lnTo>
                    <a:pt x="10397" y="10736"/>
                  </a:lnTo>
                  <a:cubicBezTo>
                    <a:pt x="10617" y="10736"/>
                    <a:pt x="10775" y="10547"/>
                    <a:pt x="10775" y="10358"/>
                  </a:cubicBezTo>
                  <a:lnTo>
                    <a:pt x="10775" y="8121"/>
                  </a:lnTo>
                  <a:lnTo>
                    <a:pt x="12413" y="6546"/>
                  </a:lnTo>
                  <a:cubicBezTo>
                    <a:pt x="12571" y="6388"/>
                    <a:pt x="12571" y="6105"/>
                    <a:pt x="12413" y="5947"/>
                  </a:cubicBezTo>
                  <a:lnTo>
                    <a:pt x="10775" y="4372"/>
                  </a:lnTo>
                  <a:lnTo>
                    <a:pt x="10775" y="2135"/>
                  </a:lnTo>
                  <a:cubicBezTo>
                    <a:pt x="10775" y="1883"/>
                    <a:pt x="10586" y="1694"/>
                    <a:pt x="10397" y="1694"/>
                  </a:cubicBezTo>
                  <a:lnTo>
                    <a:pt x="8160" y="1694"/>
                  </a:lnTo>
                  <a:lnTo>
                    <a:pt x="6585" y="119"/>
                  </a:lnTo>
                  <a:cubicBezTo>
                    <a:pt x="6506" y="40"/>
                    <a:pt x="6396" y="1"/>
                    <a:pt x="62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43;p30">
              <a:extLst>
                <a:ext uri="{FF2B5EF4-FFF2-40B4-BE49-F238E27FC236}">
                  <a16:creationId xmlns:a16="http://schemas.microsoft.com/office/drawing/2014/main" id="{E7FBB546-4059-1CAB-3403-36DDFE43430A}"/>
                </a:ext>
              </a:extLst>
            </p:cNvPr>
            <p:cNvSpPr/>
            <p:nvPr/>
          </p:nvSpPr>
          <p:spPr>
            <a:xfrm>
              <a:off x="-61268225" y="2024575"/>
              <a:ext cx="60650" cy="61475"/>
            </a:xfrm>
            <a:custGeom>
              <a:avLst/>
              <a:gdLst/>
              <a:ahLst/>
              <a:cxnLst/>
              <a:rect l="l" t="t" r="r" b="b"/>
              <a:pathLst>
                <a:path w="2426" h="2459" extrusionOk="0">
                  <a:moveTo>
                    <a:pt x="1197" y="820"/>
                  </a:moveTo>
                  <a:cubicBezTo>
                    <a:pt x="1449" y="820"/>
                    <a:pt x="1607" y="1009"/>
                    <a:pt x="1607" y="1261"/>
                  </a:cubicBezTo>
                  <a:cubicBezTo>
                    <a:pt x="1607" y="1481"/>
                    <a:pt x="1418" y="1639"/>
                    <a:pt x="1197" y="1639"/>
                  </a:cubicBezTo>
                  <a:cubicBezTo>
                    <a:pt x="1008" y="1639"/>
                    <a:pt x="819" y="1450"/>
                    <a:pt x="819" y="1261"/>
                  </a:cubicBezTo>
                  <a:cubicBezTo>
                    <a:pt x="788" y="977"/>
                    <a:pt x="977" y="820"/>
                    <a:pt x="1197" y="820"/>
                  </a:cubicBezTo>
                  <a:close/>
                  <a:moveTo>
                    <a:pt x="1197" y="1"/>
                  </a:moveTo>
                  <a:cubicBezTo>
                    <a:pt x="536" y="1"/>
                    <a:pt x="0" y="536"/>
                    <a:pt x="0" y="1261"/>
                  </a:cubicBezTo>
                  <a:cubicBezTo>
                    <a:pt x="0" y="1954"/>
                    <a:pt x="504" y="2458"/>
                    <a:pt x="1197" y="2458"/>
                  </a:cubicBezTo>
                  <a:cubicBezTo>
                    <a:pt x="1890" y="2458"/>
                    <a:pt x="2426" y="1922"/>
                    <a:pt x="2426" y="1261"/>
                  </a:cubicBezTo>
                  <a:cubicBezTo>
                    <a:pt x="2426" y="568"/>
                    <a:pt x="1890" y="1"/>
                    <a:pt x="11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44;p30">
              <a:extLst>
                <a:ext uri="{FF2B5EF4-FFF2-40B4-BE49-F238E27FC236}">
                  <a16:creationId xmlns:a16="http://schemas.microsoft.com/office/drawing/2014/main" id="{2B8244E3-35DB-E65E-028F-A799291BFC5F}"/>
                </a:ext>
              </a:extLst>
            </p:cNvPr>
            <p:cNvSpPr/>
            <p:nvPr/>
          </p:nvSpPr>
          <p:spPr>
            <a:xfrm>
              <a:off x="-61187100" y="2107275"/>
              <a:ext cx="61450" cy="61475"/>
            </a:xfrm>
            <a:custGeom>
              <a:avLst/>
              <a:gdLst/>
              <a:ahLst/>
              <a:cxnLst/>
              <a:rect l="l" t="t" r="r" b="b"/>
              <a:pathLst>
                <a:path w="2458" h="2459" extrusionOk="0">
                  <a:moveTo>
                    <a:pt x="1229" y="788"/>
                  </a:moveTo>
                  <a:cubicBezTo>
                    <a:pt x="1512" y="820"/>
                    <a:pt x="1670" y="977"/>
                    <a:pt x="1670" y="1198"/>
                  </a:cubicBezTo>
                  <a:cubicBezTo>
                    <a:pt x="1670" y="1450"/>
                    <a:pt x="1481" y="1639"/>
                    <a:pt x="1229" y="1639"/>
                  </a:cubicBezTo>
                  <a:cubicBezTo>
                    <a:pt x="1008" y="1639"/>
                    <a:pt x="851" y="1450"/>
                    <a:pt x="851" y="1198"/>
                  </a:cubicBezTo>
                  <a:cubicBezTo>
                    <a:pt x="851" y="977"/>
                    <a:pt x="1040" y="788"/>
                    <a:pt x="1229" y="788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58"/>
                    <a:pt x="1229" y="2458"/>
                  </a:cubicBezTo>
                  <a:cubicBezTo>
                    <a:pt x="1922" y="2458"/>
                    <a:pt x="2458" y="1922"/>
                    <a:pt x="2458" y="1198"/>
                  </a:cubicBezTo>
                  <a:cubicBezTo>
                    <a:pt x="2458" y="536"/>
                    <a:pt x="1922" y="1"/>
                    <a:pt x="1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45;p30">
              <a:extLst>
                <a:ext uri="{FF2B5EF4-FFF2-40B4-BE49-F238E27FC236}">
                  <a16:creationId xmlns:a16="http://schemas.microsoft.com/office/drawing/2014/main" id="{C38FF35D-E47E-9B63-C4F2-AA362351E97E}"/>
                </a:ext>
              </a:extLst>
            </p:cNvPr>
            <p:cNvSpPr/>
            <p:nvPr/>
          </p:nvSpPr>
          <p:spPr>
            <a:xfrm>
              <a:off x="-61250125" y="2044475"/>
              <a:ext cx="105575" cy="103600"/>
            </a:xfrm>
            <a:custGeom>
              <a:avLst/>
              <a:gdLst/>
              <a:ahLst/>
              <a:cxnLst/>
              <a:rect l="l" t="t" r="r" b="b"/>
              <a:pathLst>
                <a:path w="4223" h="4144" extrusionOk="0">
                  <a:moveTo>
                    <a:pt x="3766" y="0"/>
                  </a:moveTo>
                  <a:cubicBezTo>
                    <a:pt x="3655" y="0"/>
                    <a:pt x="3545" y="40"/>
                    <a:pt x="3466" y="118"/>
                  </a:cubicBezTo>
                  <a:lnTo>
                    <a:pt x="158" y="3426"/>
                  </a:lnTo>
                  <a:cubicBezTo>
                    <a:pt x="1" y="3615"/>
                    <a:pt x="1" y="3836"/>
                    <a:pt x="158" y="4025"/>
                  </a:cubicBezTo>
                  <a:cubicBezTo>
                    <a:pt x="237" y="4104"/>
                    <a:pt x="347" y="4143"/>
                    <a:pt x="458" y="4143"/>
                  </a:cubicBezTo>
                  <a:cubicBezTo>
                    <a:pt x="568" y="4143"/>
                    <a:pt x="678" y="4104"/>
                    <a:pt x="757" y="4025"/>
                  </a:cubicBezTo>
                  <a:lnTo>
                    <a:pt x="4065" y="717"/>
                  </a:lnTo>
                  <a:cubicBezTo>
                    <a:pt x="4222" y="559"/>
                    <a:pt x="4222" y="276"/>
                    <a:pt x="4065" y="118"/>
                  </a:cubicBezTo>
                  <a:cubicBezTo>
                    <a:pt x="3986" y="40"/>
                    <a:pt x="3876" y="0"/>
                    <a:pt x="3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208;p19">
            <a:extLst>
              <a:ext uri="{FF2B5EF4-FFF2-40B4-BE49-F238E27FC236}">
                <a16:creationId xmlns:a16="http://schemas.microsoft.com/office/drawing/2014/main" id="{44324D7C-2C51-4489-3F84-60726DB12593}"/>
              </a:ext>
            </a:extLst>
          </p:cNvPr>
          <p:cNvGrpSpPr/>
          <p:nvPr/>
        </p:nvGrpSpPr>
        <p:grpSpPr>
          <a:xfrm>
            <a:off x="4139880" y="1944224"/>
            <a:ext cx="324000" cy="324000"/>
            <a:chOff x="-60988625" y="2310475"/>
            <a:chExt cx="316650" cy="311150"/>
          </a:xfrm>
          <a:solidFill>
            <a:schemeClr val="tx1"/>
          </a:solidFill>
        </p:grpSpPr>
        <p:sp>
          <p:nvSpPr>
            <p:cNvPr id="77" name="Google Shape;209;p19">
              <a:extLst>
                <a:ext uri="{FF2B5EF4-FFF2-40B4-BE49-F238E27FC236}">
                  <a16:creationId xmlns:a16="http://schemas.microsoft.com/office/drawing/2014/main" id="{06229663-679C-5AC8-12BA-2E3CE8463FBD}"/>
                </a:ext>
              </a:extLst>
            </p:cNvPr>
            <p:cNvSpPr/>
            <p:nvPr/>
          </p:nvSpPr>
          <p:spPr>
            <a:xfrm>
              <a:off x="-60988625" y="2310475"/>
              <a:ext cx="311125" cy="311150"/>
            </a:xfrm>
            <a:custGeom>
              <a:avLst/>
              <a:gdLst/>
              <a:ahLst/>
              <a:cxnLst/>
              <a:rect l="l" t="t" r="r" b="b"/>
              <a:pathLst>
                <a:path w="12445" h="12446" extrusionOk="0">
                  <a:moveTo>
                    <a:pt x="7877" y="883"/>
                  </a:moveTo>
                  <a:cubicBezTo>
                    <a:pt x="8097" y="883"/>
                    <a:pt x="8318" y="1072"/>
                    <a:pt x="8318" y="1324"/>
                  </a:cubicBezTo>
                  <a:lnTo>
                    <a:pt x="8318" y="10398"/>
                  </a:lnTo>
                  <a:cubicBezTo>
                    <a:pt x="8318" y="10870"/>
                    <a:pt x="8444" y="11311"/>
                    <a:pt x="8727" y="11626"/>
                  </a:cubicBezTo>
                  <a:lnTo>
                    <a:pt x="2111" y="11626"/>
                  </a:lnTo>
                  <a:cubicBezTo>
                    <a:pt x="1450" y="11626"/>
                    <a:pt x="851" y="11091"/>
                    <a:pt x="851" y="10398"/>
                  </a:cubicBezTo>
                  <a:lnTo>
                    <a:pt x="851" y="1324"/>
                  </a:lnTo>
                  <a:lnTo>
                    <a:pt x="820" y="1324"/>
                  </a:lnTo>
                  <a:cubicBezTo>
                    <a:pt x="820" y="1072"/>
                    <a:pt x="1009" y="883"/>
                    <a:pt x="1261" y="883"/>
                  </a:cubicBezTo>
                  <a:close/>
                  <a:moveTo>
                    <a:pt x="11500" y="10807"/>
                  </a:moveTo>
                  <a:cubicBezTo>
                    <a:pt x="11342" y="11280"/>
                    <a:pt x="10870" y="11626"/>
                    <a:pt x="10303" y="11626"/>
                  </a:cubicBezTo>
                  <a:cubicBezTo>
                    <a:pt x="9767" y="11626"/>
                    <a:pt x="9326" y="11280"/>
                    <a:pt x="9137" y="10807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30"/>
                  </a:cubicBezTo>
                  <a:lnTo>
                    <a:pt x="32" y="10334"/>
                  </a:lnTo>
                  <a:cubicBezTo>
                    <a:pt x="0" y="11563"/>
                    <a:pt x="946" y="12445"/>
                    <a:pt x="2080" y="12445"/>
                  </a:cubicBezTo>
                  <a:lnTo>
                    <a:pt x="10334" y="12445"/>
                  </a:lnTo>
                  <a:cubicBezTo>
                    <a:pt x="11500" y="12445"/>
                    <a:pt x="12445" y="11500"/>
                    <a:pt x="12445" y="10366"/>
                  </a:cubicBezTo>
                  <a:cubicBezTo>
                    <a:pt x="12445" y="10145"/>
                    <a:pt x="12224" y="9925"/>
                    <a:pt x="12004" y="9925"/>
                  </a:cubicBezTo>
                  <a:lnTo>
                    <a:pt x="9074" y="9925"/>
                  </a:lnTo>
                  <a:lnTo>
                    <a:pt x="9074" y="1230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10;p19">
              <a:extLst>
                <a:ext uri="{FF2B5EF4-FFF2-40B4-BE49-F238E27FC236}">
                  <a16:creationId xmlns:a16="http://schemas.microsoft.com/office/drawing/2014/main" id="{537975DF-4F00-E39B-359C-9CFE8DE9B989}"/>
                </a:ext>
              </a:extLst>
            </p:cNvPr>
            <p:cNvSpPr/>
            <p:nvPr/>
          </p:nvSpPr>
          <p:spPr>
            <a:xfrm>
              <a:off x="-60947675" y="2353025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441"/>
                  </a:cubicBez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11;p19">
              <a:extLst>
                <a:ext uri="{FF2B5EF4-FFF2-40B4-BE49-F238E27FC236}">
                  <a16:creationId xmlns:a16="http://schemas.microsoft.com/office/drawing/2014/main" id="{E91250EF-019B-1264-D389-FA3D4555A278}"/>
                </a:ext>
              </a:extLst>
            </p:cNvPr>
            <p:cNvSpPr/>
            <p:nvPr/>
          </p:nvSpPr>
          <p:spPr>
            <a:xfrm>
              <a:off x="-60947675" y="2415250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378"/>
                  </a:cubicBezTo>
                  <a:cubicBezTo>
                    <a:pt x="5829" y="158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12;p19">
              <a:extLst>
                <a:ext uri="{FF2B5EF4-FFF2-40B4-BE49-F238E27FC236}">
                  <a16:creationId xmlns:a16="http://schemas.microsoft.com/office/drawing/2014/main" id="{E7751D61-CD27-2C2E-8E37-CE35F84A370F}"/>
                </a:ext>
              </a:extLst>
            </p:cNvPr>
            <p:cNvSpPr/>
            <p:nvPr/>
          </p:nvSpPr>
          <p:spPr>
            <a:xfrm>
              <a:off x="-60947675" y="2475875"/>
              <a:ext cx="145725" cy="22100"/>
            </a:xfrm>
            <a:custGeom>
              <a:avLst/>
              <a:gdLst/>
              <a:ahLst/>
              <a:cxnLst/>
              <a:rect l="l" t="t" r="r" b="b"/>
              <a:pathLst>
                <a:path w="5829" h="884" extrusionOk="0">
                  <a:moveTo>
                    <a:pt x="442" y="1"/>
                  </a:moveTo>
                  <a:cubicBezTo>
                    <a:pt x="190" y="1"/>
                    <a:pt x="1" y="221"/>
                    <a:pt x="1" y="442"/>
                  </a:cubicBezTo>
                  <a:cubicBezTo>
                    <a:pt x="1" y="694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94"/>
                    <a:pt x="5829" y="442"/>
                  </a:cubicBezTo>
                  <a:cubicBezTo>
                    <a:pt x="5829" y="221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13;p19">
              <a:extLst>
                <a:ext uri="{FF2B5EF4-FFF2-40B4-BE49-F238E27FC236}">
                  <a16:creationId xmlns:a16="http://schemas.microsoft.com/office/drawing/2014/main" id="{1F58A6D9-B48D-4E2C-505A-3BC5A5CEA9EA}"/>
                </a:ext>
              </a:extLst>
            </p:cNvPr>
            <p:cNvSpPr/>
            <p:nvPr/>
          </p:nvSpPr>
          <p:spPr>
            <a:xfrm>
              <a:off x="-60947675" y="2538100"/>
              <a:ext cx="145725" cy="22075"/>
            </a:xfrm>
            <a:custGeom>
              <a:avLst/>
              <a:gdLst/>
              <a:ahLst/>
              <a:cxnLst/>
              <a:rect l="l" t="t" r="r" b="b"/>
              <a:pathLst>
                <a:path w="5829" h="883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2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62"/>
                    <a:pt x="5829" y="442"/>
                  </a:cubicBez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14;p19">
              <a:extLst>
                <a:ext uri="{FF2B5EF4-FFF2-40B4-BE49-F238E27FC236}">
                  <a16:creationId xmlns:a16="http://schemas.microsoft.com/office/drawing/2014/main" id="{59E1B701-163B-1B2E-B532-C77CA5386980}"/>
                </a:ext>
              </a:extLst>
            </p:cNvPr>
            <p:cNvSpPr/>
            <p:nvPr/>
          </p:nvSpPr>
          <p:spPr>
            <a:xfrm>
              <a:off x="-60740525" y="2312050"/>
              <a:ext cx="68550" cy="233950"/>
            </a:xfrm>
            <a:custGeom>
              <a:avLst/>
              <a:gdLst/>
              <a:ahLst/>
              <a:cxnLst/>
              <a:rect l="l" t="t" r="r" b="b"/>
              <a:pathLst>
                <a:path w="2742" h="9358" extrusionOk="0">
                  <a:moveTo>
                    <a:pt x="1796" y="789"/>
                  </a:moveTo>
                  <a:cubicBezTo>
                    <a:pt x="1891" y="789"/>
                    <a:pt x="1922" y="852"/>
                    <a:pt x="1922" y="946"/>
                  </a:cubicBezTo>
                  <a:lnTo>
                    <a:pt x="1922" y="1639"/>
                  </a:lnTo>
                  <a:lnTo>
                    <a:pt x="820" y="1639"/>
                  </a:lnTo>
                  <a:lnTo>
                    <a:pt x="820" y="946"/>
                  </a:lnTo>
                  <a:cubicBezTo>
                    <a:pt x="820" y="852"/>
                    <a:pt x="883" y="789"/>
                    <a:pt x="977" y="789"/>
                  </a:cubicBezTo>
                  <a:close/>
                  <a:moveTo>
                    <a:pt x="1922" y="2458"/>
                  </a:moveTo>
                  <a:lnTo>
                    <a:pt x="1922" y="6617"/>
                  </a:lnTo>
                  <a:lnTo>
                    <a:pt x="820" y="6617"/>
                  </a:lnTo>
                  <a:lnTo>
                    <a:pt x="820" y="2458"/>
                  </a:lnTo>
                  <a:close/>
                  <a:moveTo>
                    <a:pt x="1639" y="7436"/>
                  </a:moveTo>
                  <a:lnTo>
                    <a:pt x="1355" y="8035"/>
                  </a:lnTo>
                  <a:lnTo>
                    <a:pt x="1040" y="7436"/>
                  </a:lnTo>
                  <a:close/>
                  <a:moveTo>
                    <a:pt x="977" y="1"/>
                  </a:moveTo>
                  <a:cubicBezTo>
                    <a:pt x="410" y="1"/>
                    <a:pt x="1" y="410"/>
                    <a:pt x="1" y="946"/>
                  </a:cubicBezTo>
                  <a:lnTo>
                    <a:pt x="1" y="6995"/>
                  </a:lnTo>
                  <a:cubicBezTo>
                    <a:pt x="1" y="7090"/>
                    <a:pt x="1" y="7121"/>
                    <a:pt x="32" y="7184"/>
                  </a:cubicBezTo>
                  <a:lnTo>
                    <a:pt x="1009" y="9137"/>
                  </a:lnTo>
                  <a:cubicBezTo>
                    <a:pt x="1103" y="9295"/>
                    <a:pt x="1198" y="9358"/>
                    <a:pt x="1355" y="9358"/>
                  </a:cubicBezTo>
                  <a:cubicBezTo>
                    <a:pt x="1513" y="9358"/>
                    <a:pt x="1670" y="9295"/>
                    <a:pt x="1733" y="9137"/>
                  </a:cubicBezTo>
                  <a:lnTo>
                    <a:pt x="2678" y="7184"/>
                  </a:lnTo>
                  <a:cubicBezTo>
                    <a:pt x="2710" y="7153"/>
                    <a:pt x="2710" y="7090"/>
                    <a:pt x="2710" y="6995"/>
                  </a:cubicBezTo>
                  <a:lnTo>
                    <a:pt x="2710" y="946"/>
                  </a:lnTo>
                  <a:cubicBezTo>
                    <a:pt x="2741" y="410"/>
                    <a:pt x="2300" y="1"/>
                    <a:pt x="17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" name="Title 1">
            <a:extLst>
              <a:ext uri="{FF2B5EF4-FFF2-40B4-BE49-F238E27FC236}">
                <a16:creationId xmlns:a16="http://schemas.microsoft.com/office/drawing/2014/main" id="{1616E527-001D-EB72-572A-DB4367AA6DCF}"/>
              </a:ext>
            </a:extLst>
          </p:cNvPr>
          <p:cNvSpPr txBox="1">
            <a:spLocks/>
          </p:cNvSpPr>
          <p:nvPr/>
        </p:nvSpPr>
        <p:spPr>
          <a:xfrm>
            <a:off x="738731" y="300003"/>
            <a:ext cx="8211888" cy="6256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de-DE" sz="2800" dirty="0"/>
              <a:t>Nachhaltige Telearbeit: fünf Grundsätze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25168186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86FE4E-D885-F7C0-04DD-AEF14C047D67}"/>
              </a:ext>
            </a:extLst>
          </p:cNvPr>
          <p:cNvSpPr/>
          <p:nvPr/>
        </p:nvSpPr>
        <p:spPr>
          <a:xfrm>
            <a:off x="879980" y="1232525"/>
            <a:ext cx="1947746" cy="2248778"/>
          </a:xfrm>
          <a:prstGeom prst="rect">
            <a:avLst/>
          </a:prstGeom>
          <a:noFill/>
          <a:ln w="9525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>
          <a:xfrm>
            <a:off x="8608619" y="4843497"/>
            <a:ext cx="342000" cy="183600"/>
          </a:xfrm>
        </p:spPr>
        <p:txBody>
          <a:bodyPr/>
          <a:lstStyle/>
          <a:p>
            <a:fld id="{86CB4B4D-7CA3-9044-876B-883B54F8677D}" type="slidenum">
              <a:rPr lang="en-GB" smtClean="0"/>
              <a:t>5</a:t>
            </a:fld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28FE36-6DD5-F2CD-28EF-777D5FA59672}"/>
              </a:ext>
            </a:extLst>
          </p:cNvPr>
          <p:cNvSpPr txBox="1"/>
          <p:nvPr/>
        </p:nvSpPr>
        <p:spPr>
          <a:xfrm>
            <a:off x="1038068" y="1009066"/>
            <a:ext cx="972181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Gemeinden 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FD49FD62-2865-79AE-A96E-1C262EFC9FCA}"/>
              </a:ext>
            </a:extLst>
          </p:cNvPr>
          <p:cNvSpPr txBox="1">
            <a:spLocks/>
          </p:cNvSpPr>
          <p:nvPr/>
        </p:nvSpPr>
        <p:spPr>
          <a:xfrm>
            <a:off x="738731" y="300003"/>
            <a:ext cx="8211888" cy="6256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de-DE" sz="2800" dirty="0"/>
              <a:t>Ein Bottom-up-Forschungsprojekt</a:t>
            </a:r>
            <a:endParaRPr lang="it-IT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ECD259-C365-FC4E-C5F8-2AFC72AAC71B}"/>
              </a:ext>
            </a:extLst>
          </p:cNvPr>
          <p:cNvSpPr/>
          <p:nvPr/>
        </p:nvSpPr>
        <p:spPr>
          <a:xfrm>
            <a:off x="879980" y="3735186"/>
            <a:ext cx="6847760" cy="799939"/>
          </a:xfrm>
          <a:prstGeom prst="rect">
            <a:avLst/>
          </a:prstGeom>
          <a:noFill/>
          <a:ln w="9525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F509BF-E4F7-0974-61A3-D968D6F1B6FA}"/>
              </a:ext>
            </a:extLst>
          </p:cNvPr>
          <p:cNvSpPr txBox="1"/>
          <p:nvPr/>
        </p:nvSpPr>
        <p:spPr>
          <a:xfrm>
            <a:off x="1042752" y="3596686"/>
            <a:ext cx="2437895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Erfassungsbereich: </a:t>
            </a:r>
            <a:r>
              <a:rPr lang="en-GB" sz="1200" dirty="0" err="1">
                <a:solidFill>
                  <a:schemeClr val="bg1"/>
                </a:solidFill>
              </a:rPr>
              <a:t>sechs</a:t>
            </a:r>
            <a:r>
              <a:rPr lang="en-GB" sz="1200" dirty="0">
                <a:solidFill>
                  <a:schemeClr val="bg1"/>
                </a:solidFill>
              </a:rPr>
              <a:t> Landkreise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A61675-3B14-F6B5-5B7B-1002AE6F04C6}"/>
              </a:ext>
            </a:extLst>
          </p:cNvPr>
          <p:cNvSpPr/>
          <p:nvPr/>
        </p:nvSpPr>
        <p:spPr>
          <a:xfrm>
            <a:off x="2985814" y="1239878"/>
            <a:ext cx="2437894" cy="1209465"/>
          </a:xfrm>
          <a:prstGeom prst="rect">
            <a:avLst/>
          </a:prstGeom>
          <a:noFill/>
          <a:ln w="9525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D54F78-ECF1-CFBE-C2A7-5404577466FE}"/>
              </a:ext>
            </a:extLst>
          </p:cNvPr>
          <p:cNvSpPr txBox="1"/>
          <p:nvPr/>
        </p:nvSpPr>
        <p:spPr>
          <a:xfrm>
            <a:off x="3143902" y="1016420"/>
            <a:ext cx="1279415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Regionale </a:t>
            </a:r>
            <a:r>
              <a:rPr lang="en-GB" sz="1200" dirty="0" err="1">
                <a:solidFill>
                  <a:schemeClr val="bg1"/>
                </a:solidFill>
              </a:rPr>
              <a:t>Ämter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EBE1F34-46AC-1928-2DB7-B2EEC2D87A72}"/>
              </a:ext>
            </a:extLst>
          </p:cNvPr>
          <p:cNvSpPr/>
          <p:nvPr/>
        </p:nvSpPr>
        <p:spPr>
          <a:xfrm>
            <a:off x="5779994" y="1239367"/>
            <a:ext cx="1947746" cy="841682"/>
          </a:xfrm>
          <a:prstGeom prst="rect">
            <a:avLst/>
          </a:prstGeom>
          <a:noFill/>
          <a:ln w="9525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32D9606-8BEE-BC31-7843-141C1DE1AEED}"/>
              </a:ext>
            </a:extLst>
          </p:cNvPr>
          <p:cNvSpPr txBox="1"/>
          <p:nvPr/>
        </p:nvSpPr>
        <p:spPr>
          <a:xfrm>
            <a:off x="5921656" y="1019271"/>
            <a:ext cx="1118482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Projektpartner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E45B9C3-0A60-DA15-EBD4-619E03C524FF}"/>
              </a:ext>
            </a:extLst>
          </p:cNvPr>
          <p:cNvSpPr/>
          <p:nvPr/>
        </p:nvSpPr>
        <p:spPr>
          <a:xfrm>
            <a:off x="5779994" y="2571140"/>
            <a:ext cx="1947746" cy="910163"/>
          </a:xfrm>
          <a:prstGeom prst="rect">
            <a:avLst/>
          </a:prstGeom>
          <a:noFill/>
          <a:ln w="9525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1877A2-5263-D178-6B55-A80967D2F1EA}"/>
              </a:ext>
            </a:extLst>
          </p:cNvPr>
          <p:cNvSpPr txBox="1"/>
          <p:nvPr/>
        </p:nvSpPr>
        <p:spPr>
          <a:xfrm>
            <a:off x="5921656" y="2347054"/>
            <a:ext cx="1118482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err="1">
                <a:solidFill>
                  <a:schemeClr val="bg1"/>
                </a:solidFill>
              </a:rPr>
              <a:t>Bildungssektor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F82417A-F6BC-871F-CA58-ACC63909C83E}"/>
              </a:ext>
            </a:extLst>
          </p:cNvPr>
          <p:cNvSpPr/>
          <p:nvPr/>
        </p:nvSpPr>
        <p:spPr>
          <a:xfrm>
            <a:off x="2985813" y="2771992"/>
            <a:ext cx="2437894" cy="709311"/>
          </a:xfrm>
          <a:prstGeom prst="rect">
            <a:avLst/>
          </a:prstGeom>
          <a:noFill/>
          <a:ln w="9525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68C29D3-C411-5186-99CB-0C7C5334E098}"/>
              </a:ext>
            </a:extLst>
          </p:cNvPr>
          <p:cNvSpPr txBox="1"/>
          <p:nvPr/>
        </p:nvSpPr>
        <p:spPr>
          <a:xfrm>
            <a:off x="3143902" y="2548533"/>
            <a:ext cx="1502439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Sozialpartner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3ABCA9-D927-8C9A-6E1C-7A3F733DC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374" y="1380791"/>
            <a:ext cx="1388836" cy="3395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472C58-56C6-FD5E-3B1B-214B2CBA3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3650" y="2976318"/>
            <a:ext cx="764489" cy="309774"/>
          </a:xfrm>
          <a:prstGeom prst="rect">
            <a:avLst/>
          </a:prstGeom>
        </p:spPr>
      </p:pic>
      <p:pic>
        <p:nvPicPr>
          <p:cNvPr id="1026" name="Picture 2" descr="Stadt Nordhorn - arbeitswelten 2023">
            <a:extLst>
              <a:ext uri="{FF2B5EF4-FFF2-40B4-BE49-F238E27FC236}">
                <a16:creationId xmlns:a16="http://schemas.microsoft.com/office/drawing/2014/main" id="{A0F43A19-808D-4B3B-787E-A6773783AA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45" b="39401"/>
          <a:stretch/>
        </p:blipFill>
        <p:spPr bwMode="auto">
          <a:xfrm>
            <a:off x="1159434" y="1861537"/>
            <a:ext cx="1204715" cy="34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4214A2-CF40-E534-F095-E7FFC674259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310" b="8624"/>
          <a:stretch/>
        </p:blipFill>
        <p:spPr>
          <a:xfrm>
            <a:off x="990500" y="4055420"/>
            <a:ext cx="851520" cy="3538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0F73DAA-00D5-EA25-FAEB-4182269F293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9584" b="22576"/>
          <a:stretch/>
        </p:blipFill>
        <p:spPr>
          <a:xfrm>
            <a:off x="1928579" y="4060593"/>
            <a:ext cx="1087046" cy="3538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77B67D3-E4C2-5B39-B668-977360BD0BF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252" t="10852" b="14148"/>
          <a:stretch/>
        </p:blipFill>
        <p:spPr>
          <a:xfrm>
            <a:off x="3066847" y="4062361"/>
            <a:ext cx="980064" cy="4173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D9B027D-8DC4-9D20-1E30-7FD00A12155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8753" r="6154" b="12863"/>
          <a:stretch/>
        </p:blipFill>
        <p:spPr>
          <a:xfrm>
            <a:off x="4121641" y="4046997"/>
            <a:ext cx="1258109" cy="4842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8CF4DC3-5A38-48E3-9C53-99A4FAD12F1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707" r="3748"/>
          <a:stretch/>
        </p:blipFill>
        <p:spPr>
          <a:xfrm>
            <a:off x="5547781" y="3935481"/>
            <a:ext cx="778751" cy="4842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6038407-0282-BACB-D4CE-45491FCDC2C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8096" t="14421" r="8995" b="15064"/>
          <a:stretch/>
        </p:blipFill>
        <p:spPr>
          <a:xfrm>
            <a:off x="5904450" y="1419091"/>
            <a:ext cx="887228" cy="5340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3E19722-E75D-D0B8-1FF2-07426B10E98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01786" y="1525523"/>
            <a:ext cx="791391" cy="321188"/>
          </a:xfrm>
          <a:prstGeom prst="rect">
            <a:avLst/>
          </a:prstGeom>
        </p:spPr>
      </p:pic>
      <p:pic>
        <p:nvPicPr>
          <p:cNvPr id="22" name="Picture 12" descr="Hochschule Emden/Leer – Wikipedia">
            <a:extLst>
              <a:ext uri="{FF2B5EF4-FFF2-40B4-BE49-F238E27FC236}">
                <a16:creationId xmlns:a16="http://schemas.microsoft.com/office/drawing/2014/main" id="{6DA1E221-30AD-350F-434F-67145594B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923" y="2818194"/>
            <a:ext cx="1414171" cy="46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AGV Ostfriesland und Papenburg - UVN">
            <a:extLst>
              <a:ext uri="{FF2B5EF4-FFF2-40B4-BE49-F238E27FC236}">
                <a16:creationId xmlns:a16="http://schemas.microsoft.com/office/drawing/2014/main" id="{3AE59820-56C7-7461-D6BE-034F48EC2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806" y="2898293"/>
            <a:ext cx="1261217" cy="53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Region Osnabrück-Emsland-Grafschaft Bentheim">
            <a:extLst>
              <a:ext uri="{FF2B5EF4-FFF2-40B4-BE49-F238E27FC236}">
                <a16:creationId xmlns:a16="http://schemas.microsoft.com/office/drawing/2014/main" id="{D7FF8D2E-58F3-D6AC-527D-C5EE31459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380" y="2932920"/>
            <a:ext cx="725828" cy="446664"/>
          </a:xfrm>
          <a:prstGeom prst="parallelogram">
            <a:avLst>
              <a:gd name="adj" fmla="val 53071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E4BFE00-80D1-A2F4-9956-56E70355DCB1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15352" b="9730"/>
          <a:stretch/>
        </p:blipFill>
        <p:spPr>
          <a:xfrm>
            <a:off x="3038856" y="1400878"/>
            <a:ext cx="1116842" cy="259330"/>
          </a:xfrm>
          <a:prstGeom prst="rect">
            <a:avLst/>
          </a:prstGeom>
        </p:spPr>
      </p:pic>
      <p:pic>
        <p:nvPicPr>
          <p:cNvPr id="26" name="Picture 6" descr="Amt für regionale Landesentwicklung Weser-Ems">
            <a:extLst>
              <a:ext uri="{FF2B5EF4-FFF2-40B4-BE49-F238E27FC236}">
                <a16:creationId xmlns:a16="http://schemas.microsoft.com/office/drawing/2014/main" id="{099ECACB-85A5-FF13-5088-B48B1881A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832" y="1688828"/>
            <a:ext cx="990457" cy="26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8DB70E7-AB02-9736-F341-8A490FC428A9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4545" t="10186" r="1154" b="9999"/>
          <a:stretch/>
        </p:blipFill>
        <p:spPr>
          <a:xfrm>
            <a:off x="3066847" y="1982857"/>
            <a:ext cx="1210743" cy="351768"/>
          </a:xfrm>
          <a:prstGeom prst="rect">
            <a:avLst/>
          </a:prstGeom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96F56C6B-92A3-E96E-159F-E5921F224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621" y="2391906"/>
            <a:ext cx="768339" cy="42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 Grafschaft Bentheim">
            <a:extLst>
              <a:ext uri="{FF2B5EF4-FFF2-40B4-BE49-F238E27FC236}">
                <a16:creationId xmlns:a16="http://schemas.microsoft.com/office/drawing/2014/main" id="{13B3417E-1B45-AD1F-3DDD-0F30F12B9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864" y="3873685"/>
            <a:ext cx="1096543" cy="5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56338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Our Rural Future Rural Development Policy 2021-2025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F26D-3323-4EC8-8DD0-290CDEEA208D}" type="slidenum">
              <a:rPr lang="en-GB" sz="1200">
                <a:solidFill>
                  <a:schemeClr val="accent1">
                    <a:lumMod val="75000"/>
                  </a:schemeClr>
                </a:solidFill>
              </a:rPr>
              <a:t>6</a:t>
            </a:fld>
            <a:endParaRPr lang="en-GB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9AD3DC-04E6-8C04-0B52-FDE5387001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188" y="1314360"/>
            <a:ext cx="6505624" cy="30175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A58A80-D42E-6EDB-F4EA-F97F27632EC7}"/>
              </a:ext>
            </a:extLst>
          </p:cNvPr>
          <p:cNvSpPr txBox="1"/>
          <p:nvPr/>
        </p:nvSpPr>
        <p:spPr>
          <a:xfrm>
            <a:off x="4964906" y="4458995"/>
            <a:ext cx="35693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</a:rPr>
              <a:t>Quelle: OECD-Berechnungen auf </a:t>
            </a:r>
            <a:r>
              <a:rPr lang="en-US" sz="800" dirty="0" err="1">
                <a:solidFill>
                  <a:schemeClr val="bg1"/>
                </a:solidFill>
              </a:rPr>
              <a:t>Grundlage</a:t>
            </a:r>
            <a:r>
              <a:rPr lang="en-US" sz="800" dirty="0">
                <a:solidFill>
                  <a:schemeClr val="bg1"/>
                </a:solidFill>
              </a:rPr>
              <a:t> der OECD-Regionalstatistiken.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D1961F-F836-93B3-6221-6688ADFDB5CA}"/>
              </a:ext>
            </a:extLst>
          </p:cNvPr>
          <p:cNvSpPr txBox="1"/>
          <p:nvPr/>
        </p:nvSpPr>
        <p:spPr>
          <a:xfrm>
            <a:off x="1496485" y="925636"/>
            <a:ext cx="6151029" cy="261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Wirtschafts- und Arbeitsmarktindikatoren haben sich zwischen 2010 und 2019 deutlich verbessert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D81B085-C45E-9F2C-81C4-B119553F264D}"/>
              </a:ext>
            </a:extLst>
          </p:cNvPr>
          <p:cNvSpPr txBox="1">
            <a:spLocks/>
          </p:cNvSpPr>
          <p:nvPr/>
        </p:nvSpPr>
        <p:spPr>
          <a:xfrm>
            <a:off x="738731" y="300003"/>
            <a:ext cx="8211888" cy="6256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de-DE" sz="2800" dirty="0"/>
              <a:t>Die Ems-Achse auf einen Blick: Wirtschaft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863542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7</a:t>
            </a:fld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B4B064-C1F4-DE7F-ADEA-B81C1CCFC0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726" y="842556"/>
            <a:ext cx="4742548" cy="36232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AC4854-33ED-4388-BAA0-B2C8B72518FD}"/>
              </a:ext>
            </a:extLst>
          </p:cNvPr>
          <p:cNvSpPr txBox="1"/>
          <p:nvPr/>
        </p:nvSpPr>
        <p:spPr>
          <a:xfrm>
            <a:off x="193381" y="1961698"/>
            <a:ext cx="2008977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Im Vergleich zu anderen Regionen in Deutschland </a:t>
            </a:r>
            <a:r>
              <a:rPr lang="en-US" sz="1100" dirty="0" err="1">
                <a:solidFill>
                  <a:schemeClr val="bg1"/>
                </a:solidFill>
              </a:rPr>
              <a:t>ist</a:t>
            </a:r>
            <a:r>
              <a:rPr lang="en-US" sz="1100" dirty="0">
                <a:solidFill>
                  <a:schemeClr val="bg1"/>
                </a:solidFill>
              </a:rPr>
              <a:t> die </a:t>
            </a:r>
            <a:r>
              <a:rPr lang="en-US" sz="1100" dirty="0" err="1">
                <a:solidFill>
                  <a:schemeClr val="bg1"/>
                </a:solidFill>
              </a:rPr>
              <a:t>Bevölkerung</a:t>
            </a:r>
            <a:r>
              <a:rPr lang="en-US" sz="1100" dirty="0">
                <a:solidFill>
                  <a:schemeClr val="bg1"/>
                </a:solidFill>
              </a:rPr>
              <a:t> in der Ems-</a:t>
            </a:r>
            <a:r>
              <a:rPr lang="en-US" sz="1100" dirty="0" err="1">
                <a:solidFill>
                  <a:schemeClr val="bg1"/>
                </a:solidFill>
              </a:rPr>
              <a:t>Achse</a:t>
            </a:r>
            <a:r>
              <a:rPr lang="en-US" sz="1100" dirty="0">
                <a:solidFill>
                  <a:schemeClr val="bg1"/>
                </a:solidFill>
              </a:rPr>
              <a:t>: </a:t>
            </a:r>
          </a:p>
          <a:p>
            <a:pPr marL="171450" indent="-171450" algn="r"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bg1"/>
                </a:solidFill>
              </a:rPr>
              <a:t>Ein wenig jünger, </a:t>
            </a:r>
          </a:p>
          <a:p>
            <a:pPr marL="171450" indent="-171450" algn="r"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bg1"/>
                </a:solidFill>
              </a:rPr>
              <a:t>Schneller </a:t>
            </a:r>
            <a:r>
              <a:rPr lang="en-US" sz="1100" dirty="0" err="1">
                <a:solidFill>
                  <a:schemeClr val="bg1"/>
                </a:solidFill>
              </a:rPr>
              <a:t>wachsend</a:t>
            </a:r>
            <a:r>
              <a:rPr lang="en-US" sz="1100" dirty="0">
                <a:solidFill>
                  <a:schemeClr val="bg1"/>
                </a:solidFill>
              </a:rPr>
              <a:t>, und </a:t>
            </a:r>
          </a:p>
          <a:p>
            <a:pPr marL="171450" indent="-171450" algn="r"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bg1"/>
                </a:solidFill>
              </a:rPr>
              <a:t>Weniger international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6A482E-CC10-A0D4-7170-BBF98F81F636}"/>
              </a:ext>
            </a:extLst>
          </p:cNvPr>
          <p:cNvSpPr txBox="1">
            <a:spLocks/>
          </p:cNvSpPr>
          <p:nvPr/>
        </p:nvSpPr>
        <p:spPr>
          <a:xfrm>
            <a:off x="738731" y="300003"/>
            <a:ext cx="8211888" cy="6256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de-DE" sz="2800" dirty="0"/>
              <a:t>Die Ems-Achse auf einen Blick: Demographie</a:t>
            </a:r>
            <a:endParaRPr lang="it-IT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B8B14C-9685-3033-E70E-1F2697C3ABF3}"/>
              </a:ext>
            </a:extLst>
          </p:cNvPr>
          <p:cNvSpPr txBox="1"/>
          <p:nvPr/>
        </p:nvSpPr>
        <p:spPr>
          <a:xfrm>
            <a:off x="2878931" y="4478830"/>
            <a:ext cx="56552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</a:rPr>
              <a:t>Quelle: OECD-Statistiken, Regionen und Städte, regionale Demografie und Datenbank über Migranten in OECD-Gemeinden.</a:t>
            </a:r>
            <a:endParaRPr lang="en-GB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12155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D109A49-A9FD-3A34-956E-0E72414969F9}"/>
              </a:ext>
            </a:extLst>
          </p:cNvPr>
          <p:cNvSpPr/>
          <p:nvPr/>
        </p:nvSpPr>
        <p:spPr>
          <a:xfrm>
            <a:off x="3799398" y="1217684"/>
            <a:ext cx="5114924" cy="33504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E578DC0-1E94-72C0-C3AC-31D2E045FD75}"/>
              </a:ext>
            </a:extLst>
          </p:cNvPr>
          <p:cNvSpPr/>
          <p:nvPr/>
        </p:nvSpPr>
        <p:spPr>
          <a:xfrm>
            <a:off x="2824206" y="2717422"/>
            <a:ext cx="3213396" cy="4539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E7AB494-E3A0-6D74-A6C0-3432EE4B756D}"/>
              </a:ext>
            </a:extLst>
          </p:cNvPr>
          <p:cNvSpPr/>
          <p:nvPr/>
        </p:nvSpPr>
        <p:spPr>
          <a:xfrm>
            <a:off x="414551" y="1455651"/>
            <a:ext cx="3213396" cy="86130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/>
          </a:p>
        </p:txBody>
      </p:sp>
      <p:sp>
        <p:nvSpPr>
          <p:cNvPr id="4" name="AutoShape 4" descr="Our Rural Future Rural Development Policy 2021-2025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F26D-3323-4EC8-8DD0-290CDEEA208D}" type="slidenum">
              <a:rPr lang="en-GB" sz="1200">
                <a:solidFill>
                  <a:schemeClr val="accent1">
                    <a:lumMod val="75000"/>
                  </a:schemeClr>
                </a:solidFill>
              </a:rPr>
              <a:t>8</a:t>
            </a:fld>
            <a:endParaRPr lang="en-GB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26F7F1-F8DF-F886-B45A-8858FC1711AD}"/>
              </a:ext>
            </a:extLst>
          </p:cNvPr>
          <p:cNvSpPr txBox="1"/>
          <p:nvPr/>
        </p:nvSpPr>
        <p:spPr>
          <a:xfrm>
            <a:off x="292936" y="1612832"/>
            <a:ext cx="3213396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8000"/>
              </a:lnSpc>
              <a:spcAft>
                <a:spcPts val="225"/>
              </a:spcAft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1. </a:t>
            </a:r>
            <a:r>
              <a:rPr lang="en-US" sz="14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Aktivierung von Personen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, die derzeit nicht arbeitssuchend sind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EC6371-E025-2662-1891-949731E0A8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79" y="1332563"/>
            <a:ext cx="4978500" cy="3116552"/>
          </a:xfrm>
          <a:prstGeom prst="round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8A93C88-DC9D-AA8D-F76F-8BA6C440CC37}"/>
              </a:ext>
            </a:extLst>
          </p:cNvPr>
          <p:cNvSpPr txBox="1">
            <a:spLocks/>
          </p:cNvSpPr>
          <p:nvPr/>
        </p:nvSpPr>
        <p:spPr>
          <a:xfrm>
            <a:off x="738731" y="300003"/>
            <a:ext cx="8211888" cy="6256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de-DE" sz="2400" dirty="0"/>
              <a:t>Telearbeit zur Reduzierung des Arbeitskräftemangels</a:t>
            </a:r>
            <a:endParaRPr lang="it-IT" sz="24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1225FB7-3D4B-AA23-F09A-C6DD7B30CC66}"/>
              </a:ext>
            </a:extLst>
          </p:cNvPr>
          <p:cNvSpPr/>
          <p:nvPr/>
        </p:nvSpPr>
        <p:spPr>
          <a:xfrm>
            <a:off x="414551" y="2451475"/>
            <a:ext cx="3213396" cy="5322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DF91763-571A-4A37-DE03-2B40A0E4AECE}"/>
              </a:ext>
            </a:extLst>
          </p:cNvPr>
          <p:cNvSpPr/>
          <p:nvPr/>
        </p:nvSpPr>
        <p:spPr>
          <a:xfrm>
            <a:off x="414551" y="2578735"/>
            <a:ext cx="3213396" cy="86130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7965587-5178-1990-F41E-FEBF465F3C2C}"/>
              </a:ext>
            </a:extLst>
          </p:cNvPr>
          <p:cNvSpPr/>
          <p:nvPr/>
        </p:nvSpPr>
        <p:spPr>
          <a:xfrm>
            <a:off x="414551" y="3561420"/>
            <a:ext cx="3213396" cy="86130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7048E6-44D4-C3B5-B80C-36DCBA97D853}"/>
              </a:ext>
            </a:extLst>
          </p:cNvPr>
          <p:cNvSpPr txBox="1"/>
          <p:nvPr/>
        </p:nvSpPr>
        <p:spPr>
          <a:xfrm>
            <a:off x="-66632" y="2540143"/>
            <a:ext cx="3213396" cy="77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8000"/>
              </a:lnSpc>
              <a:spcAft>
                <a:spcPts val="225"/>
              </a:spcAft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2. </a:t>
            </a:r>
            <a:r>
              <a:rPr lang="en-US" sz="1400" b="1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Gewinnung</a:t>
            </a:r>
            <a:r>
              <a:rPr lang="en-US" sz="14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von Talenten 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aus Nachbarregionen mit größerer Pendlerentfernung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899EEF-BD95-7740-9916-FEBA5EDC2744}"/>
              </a:ext>
            </a:extLst>
          </p:cNvPr>
          <p:cNvSpPr txBox="1"/>
          <p:nvPr/>
        </p:nvSpPr>
        <p:spPr>
          <a:xfrm>
            <a:off x="292936" y="3652355"/>
            <a:ext cx="3213396" cy="77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8000"/>
              </a:lnSpc>
              <a:spcAft>
                <a:spcPts val="225"/>
              </a:spcAft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3. </a:t>
            </a:r>
            <a:r>
              <a:rPr lang="en-US" sz="14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Anziehung neuer Einwohner 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aus Ballungsgebieten in Deutschland </a:t>
            </a:r>
            <a:br>
              <a:rPr lang="en-US" sz="14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</a:b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oder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im Ausland</a:t>
            </a:r>
            <a:endParaRPr lang="de-DE" sz="1400" dirty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342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Our Rural Future Rural Development Policy 2021-2025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F26D-3323-4EC8-8DD0-290CDEEA208D}" type="slidenum">
              <a:rPr lang="en-GB" sz="1200">
                <a:solidFill>
                  <a:schemeClr val="accent1">
                    <a:lumMod val="75000"/>
                  </a:schemeClr>
                </a:solidFill>
              </a:rPr>
              <a:t>9</a:t>
            </a:fld>
            <a:endParaRPr lang="en-GB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F80C14-AAB0-C723-7A29-6DC6986F5D0D}"/>
              </a:ext>
            </a:extLst>
          </p:cNvPr>
          <p:cNvGrpSpPr>
            <a:grpSpLocks noChangeAspect="1"/>
          </p:cNvGrpSpPr>
          <p:nvPr/>
        </p:nvGrpSpPr>
        <p:grpSpPr>
          <a:xfrm>
            <a:off x="578615" y="928598"/>
            <a:ext cx="7531902" cy="3780000"/>
            <a:chOff x="308266" y="740027"/>
            <a:chExt cx="8219670" cy="4125169"/>
          </a:xfrm>
        </p:grpSpPr>
        <p:sp>
          <p:nvSpPr>
            <p:cNvPr id="13" name="Google Shape;90;p16">
              <a:extLst>
                <a:ext uri="{FF2B5EF4-FFF2-40B4-BE49-F238E27FC236}">
                  <a16:creationId xmlns:a16="http://schemas.microsoft.com/office/drawing/2014/main" id="{469619F4-1BBA-64AB-E6BC-AAAD335B88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8266" y="744987"/>
              <a:ext cx="2050860" cy="2052000"/>
            </a:xfrm>
            <a:custGeom>
              <a:avLst/>
              <a:gdLst/>
              <a:ahLst/>
              <a:cxnLst/>
              <a:rect l="l" t="t" r="r" b="b"/>
              <a:pathLst>
                <a:path w="21587" h="21599" extrusionOk="0">
                  <a:moveTo>
                    <a:pt x="4966" y="18860"/>
                  </a:moveTo>
                  <a:cubicBezTo>
                    <a:pt x="5323" y="18503"/>
                    <a:pt x="5382" y="17920"/>
                    <a:pt x="5382" y="17920"/>
                  </a:cubicBezTo>
                  <a:cubicBezTo>
                    <a:pt x="5394" y="17717"/>
                    <a:pt x="5537" y="17432"/>
                    <a:pt x="5680" y="17289"/>
                  </a:cubicBezTo>
                  <a:lnTo>
                    <a:pt x="5752" y="17205"/>
                  </a:lnTo>
                  <a:cubicBezTo>
                    <a:pt x="5906" y="17063"/>
                    <a:pt x="6144" y="17063"/>
                    <a:pt x="6287" y="17205"/>
                  </a:cubicBezTo>
                  <a:lnTo>
                    <a:pt x="10526" y="21444"/>
                  </a:lnTo>
                  <a:cubicBezTo>
                    <a:pt x="10681" y="21599"/>
                    <a:pt x="10919" y="21599"/>
                    <a:pt x="11062" y="21444"/>
                  </a:cubicBezTo>
                  <a:lnTo>
                    <a:pt x="15300" y="17205"/>
                  </a:lnTo>
                  <a:cubicBezTo>
                    <a:pt x="15443" y="17063"/>
                    <a:pt x="15681" y="17063"/>
                    <a:pt x="15836" y="17205"/>
                  </a:cubicBezTo>
                  <a:lnTo>
                    <a:pt x="15836" y="17205"/>
                  </a:lnTo>
                  <a:cubicBezTo>
                    <a:pt x="15979" y="17360"/>
                    <a:pt x="16122" y="17646"/>
                    <a:pt x="16134" y="17848"/>
                  </a:cubicBezTo>
                  <a:cubicBezTo>
                    <a:pt x="16134" y="17848"/>
                    <a:pt x="16193" y="18432"/>
                    <a:pt x="16551" y="18789"/>
                  </a:cubicBezTo>
                  <a:cubicBezTo>
                    <a:pt x="17170" y="19396"/>
                    <a:pt x="18170" y="19396"/>
                    <a:pt x="18777" y="18789"/>
                  </a:cubicBezTo>
                  <a:cubicBezTo>
                    <a:pt x="19396" y="18170"/>
                    <a:pt x="19396" y="17170"/>
                    <a:pt x="18777" y="16551"/>
                  </a:cubicBezTo>
                  <a:cubicBezTo>
                    <a:pt x="18420" y="16193"/>
                    <a:pt x="17848" y="16146"/>
                    <a:pt x="17848" y="16146"/>
                  </a:cubicBezTo>
                  <a:cubicBezTo>
                    <a:pt x="17646" y="16122"/>
                    <a:pt x="17360" y="15979"/>
                    <a:pt x="17205" y="15836"/>
                  </a:cubicBezTo>
                  <a:lnTo>
                    <a:pt x="17205" y="15836"/>
                  </a:lnTo>
                  <a:cubicBezTo>
                    <a:pt x="17062" y="15693"/>
                    <a:pt x="17062" y="15443"/>
                    <a:pt x="17205" y="15300"/>
                  </a:cubicBezTo>
                  <a:lnTo>
                    <a:pt x="21444" y="11062"/>
                  </a:lnTo>
                  <a:cubicBezTo>
                    <a:pt x="21587" y="10919"/>
                    <a:pt x="21587" y="10681"/>
                    <a:pt x="21444" y="10526"/>
                  </a:cubicBezTo>
                  <a:lnTo>
                    <a:pt x="17205" y="6287"/>
                  </a:lnTo>
                  <a:cubicBezTo>
                    <a:pt x="17062" y="6145"/>
                    <a:pt x="16824" y="6145"/>
                    <a:pt x="16670" y="6287"/>
                  </a:cubicBezTo>
                  <a:lnTo>
                    <a:pt x="16622" y="6335"/>
                  </a:lnTo>
                  <a:cubicBezTo>
                    <a:pt x="16479" y="6490"/>
                    <a:pt x="16348" y="6776"/>
                    <a:pt x="16324" y="6978"/>
                  </a:cubicBezTo>
                  <a:cubicBezTo>
                    <a:pt x="16324" y="6978"/>
                    <a:pt x="16265" y="7549"/>
                    <a:pt x="15908" y="7907"/>
                  </a:cubicBezTo>
                  <a:cubicBezTo>
                    <a:pt x="15300" y="8526"/>
                    <a:pt x="14300" y="8526"/>
                    <a:pt x="13681" y="7907"/>
                  </a:cubicBezTo>
                  <a:cubicBezTo>
                    <a:pt x="13062" y="7299"/>
                    <a:pt x="13062" y="6299"/>
                    <a:pt x="13681" y="5680"/>
                  </a:cubicBezTo>
                  <a:cubicBezTo>
                    <a:pt x="14038" y="5323"/>
                    <a:pt x="14610" y="5263"/>
                    <a:pt x="14610" y="5263"/>
                  </a:cubicBezTo>
                  <a:cubicBezTo>
                    <a:pt x="14824" y="5252"/>
                    <a:pt x="15110" y="5109"/>
                    <a:pt x="15253" y="4966"/>
                  </a:cubicBezTo>
                  <a:lnTo>
                    <a:pt x="15300" y="4918"/>
                  </a:lnTo>
                  <a:cubicBezTo>
                    <a:pt x="15443" y="4775"/>
                    <a:pt x="15443" y="4537"/>
                    <a:pt x="15300" y="4382"/>
                  </a:cubicBezTo>
                  <a:lnTo>
                    <a:pt x="11062" y="144"/>
                  </a:lnTo>
                  <a:cubicBezTo>
                    <a:pt x="10919" y="1"/>
                    <a:pt x="10681" y="1"/>
                    <a:pt x="10526" y="144"/>
                  </a:cubicBezTo>
                  <a:lnTo>
                    <a:pt x="6287" y="4382"/>
                  </a:lnTo>
                  <a:cubicBezTo>
                    <a:pt x="6144" y="4537"/>
                    <a:pt x="6144" y="4775"/>
                    <a:pt x="6287" y="4918"/>
                  </a:cubicBezTo>
                  <a:lnTo>
                    <a:pt x="6335" y="4966"/>
                  </a:lnTo>
                  <a:cubicBezTo>
                    <a:pt x="6478" y="5109"/>
                    <a:pt x="6764" y="5252"/>
                    <a:pt x="6978" y="5263"/>
                  </a:cubicBezTo>
                  <a:cubicBezTo>
                    <a:pt x="6978" y="5263"/>
                    <a:pt x="7549" y="5323"/>
                    <a:pt x="7907" y="5680"/>
                  </a:cubicBezTo>
                  <a:cubicBezTo>
                    <a:pt x="8526" y="6299"/>
                    <a:pt x="8526" y="7299"/>
                    <a:pt x="7907" y="7907"/>
                  </a:cubicBezTo>
                  <a:cubicBezTo>
                    <a:pt x="7287" y="8526"/>
                    <a:pt x="6287" y="8526"/>
                    <a:pt x="5680" y="7907"/>
                  </a:cubicBezTo>
                  <a:cubicBezTo>
                    <a:pt x="5323" y="7549"/>
                    <a:pt x="5263" y="6978"/>
                    <a:pt x="5263" y="6978"/>
                  </a:cubicBezTo>
                  <a:cubicBezTo>
                    <a:pt x="5240" y="6776"/>
                    <a:pt x="5109" y="6478"/>
                    <a:pt x="4966" y="6335"/>
                  </a:cubicBezTo>
                  <a:lnTo>
                    <a:pt x="4918" y="6287"/>
                  </a:lnTo>
                  <a:cubicBezTo>
                    <a:pt x="4775" y="6145"/>
                    <a:pt x="4525" y="6145"/>
                    <a:pt x="4382" y="6287"/>
                  </a:cubicBezTo>
                  <a:lnTo>
                    <a:pt x="144" y="10526"/>
                  </a:lnTo>
                  <a:cubicBezTo>
                    <a:pt x="1" y="10681"/>
                    <a:pt x="1" y="10919"/>
                    <a:pt x="144" y="11062"/>
                  </a:cubicBezTo>
                  <a:lnTo>
                    <a:pt x="4382" y="15300"/>
                  </a:lnTo>
                  <a:cubicBezTo>
                    <a:pt x="4525" y="15455"/>
                    <a:pt x="4525" y="15693"/>
                    <a:pt x="4382" y="15836"/>
                  </a:cubicBezTo>
                  <a:lnTo>
                    <a:pt x="4311" y="15908"/>
                  </a:lnTo>
                  <a:cubicBezTo>
                    <a:pt x="4156" y="16062"/>
                    <a:pt x="3870" y="16193"/>
                    <a:pt x="3668" y="16217"/>
                  </a:cubicBezTo>
                  <a:cubicBezTo>
                    <a:pt x="3668" y="16217"/>
                    <a:pt x="3096" y="16265"/>
                    <a:pt x="2739" y="16622"/>
                  </a:cubicBezTo>
                  <a:cubicBezTo>
                    <a:pt x="2120" y="17241"/>
                    <a:pt x="2120" y="18241"/>
                    <a:pt x="2739" y="18860"/>
                  </a:cubicBezTo>
                  <a:cubicBezTo>
                    <a:pt x="3346" y="19468"/>
                    <a:pt x="4347" y="19468"/>
                    <a:pt x="4966" y="18860"/>
                  </a:cubicBezTo>
                  <a:close/>
                </a:path>
              </a:pathLst>
            </a:custGeom>
            <a:solidFill>
              <a:srgbClr val="E84C2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3;p16">
              <a:extLst>
                <a:ext uri="{FF2B5EF4-FFF2-40B4-BE49-F238E27FC236}">
                  <a16:creationId xmlns:a16="http://schemas.microsoft.com/office/drawing/2014/main" id="{6537771D-2FB1-8862-8CF5-B5D555684C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59126" y="744987"/>
              <a:ext cx="2052000" cy="2052000"/>
            </a:xfrm>
            <a:custGeom>
              <a:avLst/>
              <a:gdLst/>
              <a:ahLst/>
              <a:cxnLst/>
              <a:rect l="l" t="t" r="r" b="b"/>
              <a:pathLst>
                <a:path w="21587" h="21587" extrusionOk="0">
                  <a:moveTo>
                    <a:pt x="16622" y="2739"/>
                  </a:moveTo>
                  <a:cubicBezTo>
                    <a:pt x="16265" y="3096"/>
                    <a:pt x="16205" y="3668"/>
                    <a:pt x="16205" y="3668"/>
                  </a:cubicBezTo>
                  <a:cubicBezTo>
                    <a:pt x="16193" y="3870"/>
                    <a:pt x="16051" y="4168"/>
                    <a:pt x="15908" y="4311"/>
                  </a:cubicBezTo>
                  <a:lnTo>
                    <a:pt x="15824" y="4382"/>
                  </a:lnTo>
                  <a:cubicBezTo>
                    <a:pt x="15682" y="4537"/>
                    <a:pt x="15443" y="4537"/>
                    <a:pt x="15301" y="4382"/>
                  </a:cubicBezTo>
                  <a:lnTo>
                    <a:pt x="11062" y="143"/>
                  </a:lnTo>
                  <a:cubicBezTo>
                    <a:pt x="10907" y="0"/>
                    <a:pt x="10669" y="0"/>
                    <a:pt x="10526" y="143"/>
                  </a:cubicBezTo>
                  <a:lnTo>
                    <a:pt x="6287" y="4382"/>
                  </a:lnTo>
                  <a:cubicBezTo>
                    <a:pt x="6145" y="4537"/>
                    <a:pt x="5906" y="4537"/>
                    <a:pt x="5752" y="4382"/>
                  </a:cubicBezTo>
                  <a:lnTo>
                    <a:pt x="5752" y="4382"/>
                  </a:lnTo>
                  <a:cubicBezTo>
                    <a:pt x="5609" y="4239"/>
                    <a:pt x="5466" y="3953"/>
                    <a:pt x="5454" y="3739"/>
                  </a:cubicBezTo>
                  <a:cubicBezTo>
                    <a:pt x="5454" y="3739"/>
                    <a:pt x="5395" y="3168"/>
                    <a:pt x="5037" y="2810"/>
                  </a:cubicBezTo>
                  <a:cubicBezTo>
                    <a:pt x="4418" y="2191"/>
                    <a:pt x="3418" y="2191"/>
                    <a:pt x="2811" y="2810"/>
                  </a:cubicBezTo>
                  <a:cubicBezTo>
                    <a:pt x="2192" y="3429"/>
                    <a:pt x="2192" y="4430"/>
                    <a:pt x="2811" y="5037"/>
                  </a:cubicBezTo>
                  <a:cubicBezTo>
                    <a:pt x="3156" y="5394"/>
                    <a:pt x="3740" y="5454"/>
                    <a:pt x="3740" y="5454"/>
                  </a:cubicBezTo>
                  <a:cubicBezTo>
                    <a:pt x="3942" y="5477"/>
                    <a:pt x="4228" y="5608"/>
                    <a:pt x="4382" y="5751"/>
                  </a:cubicBezTo>
                  <a:lnTo>
                    <a:pt x="4382" y="5763"/>
                  </a:lnTo>
                  <a:cubicBezTo>
                    <a:pt x="4525" y="5906"/>
                    <a:pt x="4525" y="6144"/>
                    <a:pt x="4382" y="6287"/>
                  </a:cubicBezTo>
                  <a:lnTo>
                    <a:pt x="144" y="10526"/>
                  </a:lnTo>
                  <a:cubicBezTo>
                    <a:pt x="1" y="10680"/>
                    <a:pt x="1" y="10918"/>
                    <a:pt x="144" y="11061"/>
                  </a:cubicBezTo>
                  <a:lnTo>
                    <a:pt x="4382" y="15300"/>
                  </a:lnTo>
                  <a:cubicBezTo>
                    <a:pt x="4525" y="15443"/>
                    <a:pt x="4763" y="15443"/>
                    <a:pt x="4918" y="15300"/>
                  </a:cubicBezTo>
                  <a:lnTo>
                    <a:pt x="4966" y="15252"/>
                  </a:lnTo>
                  <a:cubicBezTo>
                    <a:pt x="5109" y="15109"/>
                    <a:pt x="5240" y="14824"/>
                    <a:pt x="5264" y="14609"/>
                  </a:cubicBezTo>
                  <a:cubicBezTo>
                    <a:pt x="5264" y="14609"/>
                    <a:pt x="5323" y="14038"/>
                    <a:pt x="5680" y="13681"/>
                  </a:cubicBezTo>
                  <a:cubicBezTo>
                    <a:pt x="6287" y="13062"/>
                    <a:pt x="7288" y="13062"/>
                    <a:pt x="7907" y="13681"/>
                  </a:cubicBezTo>
                  <a:cubicBezTo>
                    <a:pt x="8526" y="14300"/>
                    <a:pt x="8526" y="15300"/>
                    <a:pt x="7907" y="15907"/>
                  </a:cubicBezTo>
                  <a:cubicBezTo>
                    <a:pt x="7550" y="16264"/>
                    <a:pt x="6978" y="16324"/>
                    <a:pt x="6978" y="16324"/>
                  </a:cubicBezTo>
                  <a:cubicBezTo>
                    <a:pt x="6764" y="16348"/>
                    <a:pt x="6478" y="16479"/>
                    <a:pt x="6335" y="16633"/>
                  </a:cubicBezTo>
                  <a:lnTo>
                    <a:pt x="6287" y="16669"/>
                  </a:lnTo>
                  <a:cubicBezTo>
                    <a:pt x="6145" y="16824"/>
                    <a:pt x="6145" y="17062"/>
                    <a:pt x="6287" y="17205"/>
                  </a:cubicBezTo>
                  <a:lnTo>
                    <a:pt x="10526" y="21444"/>
                  </a:lnTo>
                  <a:cubicBezTo>
                    <a:pt x="10669" y="21586"/>
                    <a:pt x="10907" y="21586"/>
                    <a:pt x="11062" y="21444"/>
                  </a:cubicBezTo>
                  <a:lnTo>
                    <a:pt x="15301" y="17205"/>
                  </a:lnTo>
                  <a:cubicBezTo>
                    <a:pt x="15443" y="17062"/>
                    <a:pt x="15443" y="16824"/>
                    <a:pt x="15301" y="16669"/>
                  </a:cubicBezTo>
                  <a:lnTo>
                    <a:pt x="15253" y="16633"/>
                  </a:lnTo>
                  <a:cubicBezTo>
                    <a:pt x="15110" y="16479"/>
                    <a:pt x="14812" y="16348"/>
                    <a:pt x="14610" y="16324"/>
                  </a:cubicBezTo>
                  <a:cubicBezTo>
                    <a:pt x="14610" y="16324"/>
                    <a:pt x="14038" y="16276"/>
                    <a:pt x="13681" y="15919"/>
                  </a:cubicBezTo>
                  <a:cubicBezTo>
                    <a:pt x="13062" y="15300"/>
                    <a:pt x="13062" y="14300"/>
                    <a:pt x="13681" y="13681"/>
                  </a:cubicBezTo>
                  <a:cubicBezTo>
                    <a:pt x="14300" y="13062"/>
                    <a:pt x="15289" y="13062"/>
                    <a:pt x="15908" y="13681"/>
                  </a:cubicBezTo>
                  <a:cubicBezTo>
                    <a:pt x="16265" y="14038"/>
                    <a:pt x="16324" y="14621"/>
                    <a:pt x="16324" y="14621"/>
                  </a:cubicBezTo>
                  <a:cubicBezTo>
                    <a:pt x="16348" y="14824"/>
                    <a:pt x="16479" y="15109"/>
                    <a:pt x="16622" y="15252"/>
                  </a:cubicBezTo>
                  <a:lnTo>
                    <a:pt x="16670" y="15300"/>
                  </a:lnTo>
                  <a:cubicBezTo>
                    <a:pt x="16813" y="15443"/>
                    <a:pt x="17051" y="15443"/>
                    <a:pt x="17206" y="15300"/>
                  </a:cubicBezTo>
                  <a:lnTo>
                    <a:pt x="21444" y="11061"/>
                  </a:lnTo>
                  <a:cubicBezTo>
                    <a:pt x="21587" y="10918"/>
                    <a:pt x="21587" y="10680"/>
                    <a:pt x="21444" y="10526"/>
                  </a:cubicBezTo>
                  <a:lnTo>
                    <a:pt x="17206" y="6287"/>
                  </a:lnTo>
                  <a:cubicBezTo>
                    <a:pt x="17051" y="6144"/>
                    <a:pt x="17051" y="5906"/>
                    <a:pt x="17206" y="5763"/>
                  </a:cubicBezTo>
                  <a:lnTo>
                    <a:pt x="17277" y="5680"/>
                  </a:lnTo>
                  <a:cubicBezTo>
                    <a:pt x="17420" y="5537"/>
                    <a:pt x="17717" y="5406"/>
                    <a:pt x="17920" y="5382"/>
                  </a:cubicBezTo>
                  <a:cubicBezTo>
                    <a:pt x="17920" y="5382"/>
                    <a:pt x="18491" y="5323"/>
                    <a:pt x="18849" y="4965"/>
                  </a:cubicBezTo>
                  <a:cubicBezTo>
                    <a:pt x="19468" y="4346"/>
                    <a:pt x="19468" y="3358"/>
                    <a:pt x="18849" y="2739"/>
                  </a:cubicBezTo>
                  <a:cubicBezTo>
                    <a:pt x="18241" y="2120"/>
                    <a:pt x="17241" y="2120"/>
                    <a:pt x="16622" y="2739"/>
                  </a:cubicBezTo>
                  <a:close/>
                </a:path>
              </a:pathLst>
            </a:custGeom>
            <a:solidFill>
              <a:srgbClr val="E84C2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6;p16">
              <a:extLst>
                <a:ext uri="{FF2B5EF4-FFF2-40B4-BE49-F238E27FC236}">
                  <a16:creationId xmlns:a16="http://schemas.microsoft.com/office/drawing/2014/main" id="{6DC7DE90-EA8E-A916-F5D1-1E531A2F1E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16845" y="744987"/>
              <a:ext cx="2052000" cy="2052000"/>
            </a:xfrm>
            <a:custGeom>
              <a:avLst/>
              <a:gdLst/>
              <a:ahLst/>
              <a:cxnLst/>
              <a:rect l="l" t="t" r="r" b="b"/>
              <a:pathLst>
                <a:path w="21599" h="21599" extrusionOk="0">
                  <a:moveTo>
                    <a:pt x="16621" y="2739"/>
                  </a:moveTo>
                  <a:cubicBezTo>
                    <a:pt x="16276" y="3097"/>
                    <a:pt x="16217" y="3668"/>
                    <a:pt x="16217" y="3668"/>
                  </a:cubicBezTo>
                  <a:cubicBezTo>
                    <a:pt x="16193" y="3882"/>
                    <a:pt x="16062" y="4168"/>
                    <a:pt x="15907" y="4311"/>
                  </a:cubicBezTo>
                  <a:lnTo>
                    <a:pt x="15836" y="4394"/>
                  </a:lnTo>
                  <a:cubicBezTo>
                    <a:pt x="15693" y="4537"/>
                    <a:pt x="15455" y="4537"/>
                    <a:pt x="15300" y="4394"/>
                  </a:cubicBezTo>
                  <a:lnTo>
                    <a:pt x="11061" y="156"/>
                  </a:lnTo>
                  <a:cubicBezTo>
                    <a:pt x="10918" y="1"/>
                    <a:pt x="10680" y="1"/>
                    <a:pt x="10537" y="156"/>
                  </a:cubicBezTo>
                  <a:lnTo>
                    <a:pt x="6299" y="4394"/>
                  </a:lnTo>
                  <a:cubicBezTo>
                    <a:pt x="6144" y="4537"/>
                    <a:pt x="5906" y="4537"/>
                    <a:pt x="5763" y="4394"/>
                  </a:cubicBezTo>
                  <a:lnTo>
                    <a:pt x="5763" y="4382"/>
                  </a:lnTo>
                  <a:cubicBezTo>
                    <a:pt x="5608" y="4240"/>
                    <a:pt x="5477" y="3954"/>
                    <a:pt x="5453" y="3739"/>
                  </a:cubicBezTo>
                  <a:cubicBezTo>
                    <a:pt x="5453" y="3739"/>
                    <a:pt x="5394" y="3168"/>
                    <a:pt x="5048" y="2811"/>
                  </a:cubicBezTo>
                  <a:cubicBezTo>
                    <a:pt x="4429" y="2192"/>
                    <a:pt x="3429" y="2192"/>
                    <a:pt x="2810" y="2811"/>
                  </a:cubicBezTo>
                  <a:cubicBezTo>
                    <a:pt x="2191" y="3430"/>
                    <a:pt x="2191" y="4430"/>
                    <a:pt x="2810" y="5049"/>
                  </a:cubicBezTo>
                  <a:cubicBezTo>
                    <a:pt x="3167" y="5406"/>
                    <a:pt x="3739" y="5454"/>
                    <a:pt x="3739" y="5454"/>
                  </a:cubicBezTo>
                  <a:cubicBezTo>
                    <a:pt x="3953" y="5478"/>
                    <a:pt x="4239" y="5609"/>
                    <a:pt x="4382" y="5764"/>
                  </a:cubicBezTo>
                  <a:lnTo>
                    <a:pt x="4394" y="5764"/>
                  </a:lnTo>
                  <a:cubicBezTo>
                    <a:pt x="4537" y="5906"/>
                    <a:pt x="4537" y="6145"/>
                    <a:pt x="4394" y="6299"/>
                  </a:cubicBezTo>
                  <a:lnTo>
                    <a:pt x="143" y="10538"/>
                  </a:lnTo>
                  <a:cubicBezTo>
                    <a:pt x="0" y="10681"/>
                    <a:pt x="0" y="10919"/>
                    <a:pt x="143" y="11062"/>
                  </a:cubicBezTo>
                  <a:lnTo>
                    <a:pt x="4394" y="15300"/>
                  </a:lnTo>
                  <a:cubicBezTo>
                    <a:pt x="4537" y="15455"/>
                    <a:pt x="4775" y="15455"/>
                    <a:pt x="4918" y="15300"/>
                  </a:cubicBezTo>
                  <a:lnTo>
                    <a:pt x="4965" y="15253"/>
                  </a:lnTo>
                  <a:cubicBezTo>
                    <a:pt x="5108" y="15110"/>
                    <a:pt x="5251" y="14824"/>
                    <a:pt x="5275" y="14622"/>
                  </a:cubicBezTo>
                  <a:cubicBezTo>
                    <a:pt x="5275" y="14622"/>
                    <a:pt x="5322" y="14038"/>
                    <a:pt x="5680" y="13681"/>
                  </a:cubicBezTo>
                  <a:cubicBezTo>
                    <a:pt x="6299" y="13074"/>
                    <a:pt x="7299" y="13074"/>
                    <a:pt x="7918" y="13681"/>
                  </a:cubicBezTo>
                  <a:cubicBezTo>
                    <a:pt x="8525" y="14300"/>
                    <a:pt x="8525" y="15300"/>
                    <a:pt x="7918" y="15920"/>
                  </a:cubicBezTo>
                  <a:cubicBezTo>
                    <a:pt x="7561" y="16277"/>
                    <a:pt x="6977" y="16324"/>
                    <a:pt x="6977" y="16324"/>
                  </a:cubicBezTo>
                  <a:cubicBezTo>
                    <a:pt x="6775" y="16348"/>
                    <a:pt x="6489" y="16479"/>
                    <a:pt x="6334" y="16634"/>
                  </a:cubicBezTo>
                  <a:lnTo>
                    <a:pt x="6299" y="16682"/>
                  </a:lnTo>
                  <a:cubicBezTo>
                    <a:pt x="6144" y="16824"/>
                    <a:pt x="6144" y="17063"/>
                    <a:pt x="6299" y="17205"/>
                  </a:cubicBezTo>
                  <a:lnTo>
                    <a:pt x="10537" y="21444"/>
                  </a:lnTo>
                  <a:cubicBezTo>
                    <a:pt x="10680" y="21599"/>
                    <a:pt x="10918" y="21599"/>
                    <a:pt x="11061" y="21444"/>
                  </a:cubicBezTo>
                  <a:lnTo>
                    <a:pt x="15300" y="17205"/>
                  </a:lnTo>
                  <a:cubicBezTo>
                    <a:pt x="15455" y="17063"/>
                    <a:pt x="15455" y="16824"/>
                    <a:pt x="15300" y="16682"/>
                  </a:cubicBezTo>
                  <a:lnTo>
                    <a:pt x="15264" y="16634"/>
                  </a:lnTo>
                  <a:cubicBezTo>
                    <a:pt x="15109" y="16491"/>
                    <a:pt x="14824" y="16348"/>
                    <a:pt x="14621" y="16336"/>
                  </a:cubicBezTo>
                  <a:cubicBezTo>
                    <a:pt x="14621" y="16336"/>
                    <a:pt x="14038" y="16277"/>
                    <a:pt x="13681" y="15920"/>
                  </a:cubicBezTo>
                  <a:cubicBezTo>
                    <a:pt x="13073" y="15300"/>
                    <a:pt x="13073" y="14300"/>
                    <a:pt x="13681" y="13681"/>
                  </a:cubicBezTo>
                  <a:cubicBezTo>
                    <a:pt x="14300" y="13074"/>
                    <a:pt x="15300" y="13074"/>
                    <a:pt x="15919" y="13681"/>
                  </a:cubicBezTo>
                  <a:cubicBezTo>
                    <a:pt x="16276" y="14038"/>
                    <a:pt x="16324" y="14622"/>
                    <a:pt x="16324" y="14622"/>
                  </a:cubicBezTo>
                  <a:cubicBezTo>
                    <a:pt x="16348" y="14824"/>
                    <a:pt x="16490" y="15110"/>
                    <a:pt x="16633" y="15265"/>
                  </a:cubicBezTo>
                  <a:lnTo>
                    <a:pt x="16681" y="15300"/>
                  </a:lnTo>
                  <a:cubicBezTo>
                    <a:pt x="16824" y="15455"/>
                    <a:pt x="17062" y="15455"/>
                    <a:pt x="17205" y="15300"/>
                  </a:cubicBezTo>
                  <a:lnTo>
                    <a:pt x="21443" y="11062"/>
                  </a:lnTo>
                  <a:cubicBezTo>
                    <a:pt x="21598" y="10919"/>
                    <a:pt x="21598" y="10681"/>
                    <a:pt x="21443" y="10538"/>
                  </a:cubicBezTo>
                  <a:lnTo>
                    <a:pt x="17205" y="6299"/>
                  </a:lnTo>
                  <a:cubicBezTo>
                    <a:pt x="17062" y="6145"/>
                    <a:pt x="17062" y="5906"/>
                    <a:pt x="17205" y="5764"/>
                  </a:cubicBezTo>
                  <a:lnTo>
                    <a:pt x="17288" y="5680"/>
                  </a:lnTo>
                  <a:cubicBezTo>
                    <a:pt x="17431" y="5537"/>
                    <a:pt x="17717" y="5406"/>
                    <a:pt x="17931" y="5383"/>
                  </a:cubicBezTo>
                  <a:cubicBezTo>
                    <a:pt x="17931" y="5383"/>
                    <a:pt x="18503" y="5323"/>
                    <a:pt x="18860" y="4966"/>
                  </a:cubicBezTo>
                  <a:cubicBezTo>
                    <a:pt x="19479" y="4359"/>
                    <a:pt x="19479" y="3358"/>
                    <a:pt x="18860" y="2739"/>
                  </a:cubicBezTo>
                  <a:cubicBezTo>
                    <a:pt x="18241" y="2120"/>
                    <a:pt x="17240" y="2120"/>
                    <a:pt x="16621" y="2739"/>
                  </a:cubicBezTo>
                  <a:close/>
                </a:path>
              </a:pathLst>
            </a:custGeom>
            <a:solidFill>
              <a:srgbClr val="E84C2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99;p16">
              <a:extLst>
                <a:ext uri="{FF2B5EF4-FFF2-40B4-BE49-F238E27FC236}">
                  <a16:creationId xmlns:a16="http://schemas.microsoft.com/office/drawing/2014/main" id="{D67D7C69-E433-09B5-3597-C52C44B796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75936" y="740027"/>
              <a:ext cx="2052000" cy="2052000"/>
            </a:xfrm>
            <a:custGeom>
              <a:avLst/>
              <a:gdLst/>
              <a:ahLst/>
              <a:cxnLst/>
              <a:rect l="l" t="t" r="r" b="b"/>
              <a:pathLst>
                <a:path w="21599" h="21599" extrusionOk="0">
                  <a:moveTo>
                    <a:pt x="4966" y="18860"/>
                  </a:moveTo>
                  <a:cubicBezTo>
                    <a:pt x="5323" y="18503"/>
                    <a:pt x="5382" y="17932"/>
                    <a:pt x="5382" y="17932"/>
                  </a:cubicBezTo>
                  <a:cubicBezTo>
                    <a:pt x="5406" y="17717"/>
                    <a:pt x="5537" y="17432"/>
                    <a:pt x="5680" y="17289"/>
                  </a:cubicBezTo>
                  <a:lnTo>
                    <a:pt x="5763" y="17205"/>
                  </a:lnTo>
                  <a:cubicBezTo>
                    <a:pt x="5906" y="17063"/>
                    <a:pt x="6144" y="17063"/>
                    <a:pt x="6287" y="17205"/>
                  </a:cubicBezTo>
                  <a:lnTo>
                    <a:pt x="10526" y="21444"/>
                  </a:lnTo>
                  <a:cubicBezTo>
                    <a:pt x="10681" y="21599"/>
                    <a:pt x="10919" y="21599"/>
                    <a:pt x="11062" y="21444"/>
                  </a:cubicBezTo>
                  <a:lnTo>
                    <a:pt x="15300" y="17205"/>
                  </a:lnTo>
                  <a:cubicBezTo>
                    <a:pt x="15443" y="17063"/>
                    <a:pt x="15693" y="17063"/>
                    <a:pt x="15836" y="17205"/>
                  </a:cubicBezTo>
                  <a:lnTo>
                    <a:pt x="15836" y="17217"/>
                  </a:lnTo>
                  <a:cubicBezTo>
                    <a:pt x="15979" y="17360"/>
                    <a:pt x="16122" y="17646"/>
                    <a:pt x="16146" y="17860"/>
                  </a:cubicBezTo>
                  <a:cubicBezTo>
                    <a:pt x="16146" y="17860"/>
                    <a:pt x="16193" y="18432"/>
                    <a:pt x="16551" y="18789"/>
                  </a:cubicBezTo>
                  <a:cubicBezTo>
                    <a:pt x="17170" y="19408"/>
                    <a:pt x="18170" y="19408"/>
                    <a:pt x="18789" y="18789"/>
                  </a:cubicBezTo>
                  <a:cubicBezTo>
                    <a:pt x="19396" y="18170"/>
                    <a:pt x="19396" y="17170"/>
                    <a:pt x="18789" y="16551"/>
                  </a:cubicBezTo>
                  <a:cubicBezTo>
                    <a:pt x="18432" y="16193"/>
                    <a:pt x="17848" y="16146"/>
                    <a:pt x="17848" y="16146"/>
                  </a:cubicBezTo>
                  <a:cubicBezTo>
                    <a:pt x="17646" y="16122"/>
                    <a:pt x="17360" y="15991"/>
                    <a:pt x="17205" y="15836"/>
                  </a:cubicBezTo>
                  <a:lnTo>
                    <a:pt x="17205" y="15836"/>
                  </a:lnTo>
                  <a:cubicBezTo>
                    <a:pt x="17062" y="15693"/>
                    <a:pt x="17062" y="15455"/>
                    <a:pt x="17205" y="15300"/>
                  </a:cubicBezTo>
                  <a:lnTo>
                    <a:pt x="21444" y="11062"/>
                  </a:lnTo>
                  <a:cubicBezTo>
                    <a:pt x="21599" y="10919"/>
                    <a:pt x="21599" y="10681"/>
                    <a:pt x="21444" y="10538"/>
                  </a:cubicBezTo>
                  <a:lnTo>
                    <a:pt x="17205" y="6299"/>
                  </a:lnTo>
                  <a:cubicBezTo>
                    <a:pt x="17062" y="6145"/>
                    <a:pt x="16824" y="6145"/>
                    <a:pt x="16681" y="6299"/>
                  </a:cubicBezTo>
                  <a:lnTo>
                    <a:pt x="16634" y="6347"/>
                  </a:lnTo>
                  <a:cubicBezTo>
                    <a:pt x="16479" y="6490"/>
                    <a:pt x="16348" y="6776"/>
                    <a:pt x="16324" y="6978"/>
                  </a:cubicBezTo>
                  <a:cubicBezTo>
                    <a:pt x="16324" y="6978"/>
                    <a:pt x="16265" y="7561"/>
                    <a:pt x="15919" y="7919"/>
                  </a:cubicBezTo>
                  <a:cubicBezTo>
                    <a:pt x="15300" y="8526"/>
                    <a:pt x="14300" y="8526"/>
                    <a:pt x="13681" y="7919"/>
                  </a:cubicBezTo>
                  <a:cubicBezTo>
                    <a:pt x="13062" y="7299"/>
                    <a:pt x="13062" y="6299"/>
                    <a:pt x="13681" y="5680"/>
                  </a:cubicBezTo>
                  <a:cubicBezTo>
                    <a:pt x="14038" y="5323"/>
                    <a:pt x="14610" y="5275"/>
                    <a:pt x="14610" y="5275"/>
                  </a:cubicBezTo>
                  <a:cubicBezTo>
                    <a:pt x="14824" y="5252"/>
                    <a:pt x="15110" y="5121"/>
                    <a:pt x="15253" y="4966"/>
                  </a:cubicBezTo>
                  <a:lnTo>
                    <a:pt x="15300" y="4918"/>
                  </a:lnTo>
                  <a:cubicBezTo>
                    <a:pt x="15455" y="4775"/>
                    <a:pt x="15455" y="4537"/>
                    <a:pt x="15300" y="4394"/>
                  </a:cubicBezTo>
                  <a:lnTo>
                    <a:pt x="11062" y="156"/>
                  </a:lnTo>
                  <a:cubicBezTo>
                    <a:pt x="10919" y="1"/>
                    <a:pt x="10681" y="1"/>
                    <a:pt x="10526" y="156"/>
                  </a:cubicBezTo>
                  <a:lnTo>
                    <a:pt x="6287" y="4394"/>
                  </a:lnTo>
                  <a:cubicBezTo>
                    <a:pt x="6144" y="4537"/>
                    <a:pt x="6144" y="4775"/>
                    <a:pt x="6287" y="4918"/>
                  </a:cubicBezTo>
                  <a:lnTo>
                    <a:pt x="6335" y="4966"/>
                  </a:lnTo>
                  <a:cubicBezTo>
                    <a:pt x="6478" y="5109"/>
                    <a:pt x="6775" y="5252"/>
                    <a:pt x="6978" y="5275"/>
                  </a:cubicBezTo>
                  <a:cubicBezTo>
                    <a:pt x="6978" y="5275"/>
                    <a:pt x="7549" y="5323"/>
                    <a:pt x="7907" y="5680"/>
                  </a:cubicBezTo>
                  <a:cubicBezTo>
                    <a:pt x="8526" y="6299"/>
                    <a:pt x="8526" y="7299"/>
                    <a:pt x="7907" y="7919"/>
                  </a:cubicBezTo>
                  <a:cubicBezTo>
                    <a:pt x="7299" y="8526"/>
                    <a:pt x="6299" y="8526"/>
                    <a:pt x="5680" y="7919"/>
                  </a:cubicBezTo>
                  <a:cubicBezTo>
                    <a:pt x="5323" y="7561"/>
                    <a:pt x="5263" y="6978"/>
                    <a:pt x="5263" y="6978"/>
                  </a:cubicBezTo>
                  <a:cubicBezTo>
                    <a:pt x="5251" y="6776"/>
                    <a:pt x="5109" y="6490"/>
                    <a:pt x="4966" y="6335"/>
                  </a:cubicBezTo>
                  <a:lnTo>
                    <a:pt x="4918" y="6299"/>
                  </a:lnTo>
                  <a:cubicBezTo>
                    <a:pt x="4775" y="6145"/>
                    <a:pt x="4537" y="6145"/>
                    <a:pt x="4382" y="6299"/>
                  </a:cubicBezTo>
                  <a:lnTo>
                    <a:pt x="144" y="10538"/>
                  </a:lnTo>
                  <a:cubicBezTo>
                    <a:pt x="1" y="10681"/>
                    <a:pt x="1" y="10919"/>
                    <a:pt x="144" y="11062"/>
                  </a:cubicBezTo>
                  <a:lnTo>
                    <a:pt x="4382" y="15300"/>
                  </a:lnTo>
                  <a:cubicBezTo>
                    <a:pt x="4537" y="15455"/>
                    <a:pt x="4537" y="15693"/>
                    <a:pt x="4382" y="15836"/>
                  </a:cubicBezTo>
                  <a:lnTo>
                    <a:pt x="4311" y="15920"/>
                  </a:lnTo>
                  <a:cubicBezTo>
                    <a:pt x="4168" y="16062"/>
                    <a:pt x="3882" y="16193"/>
                    <a:pt x="3668" y="16217"/>
                  </a:cubicBezTo>
                  <a:cubicBezTo>
                    <a:pt x="3668" y="16217"/>
                    <a:pt x="3096" y="16277"/>
                    <a:pt x="2739" y="16634"/>
                  </a:cubicBezTo>
                  <a:cubicBezTo>
                    <a:pt x="2120" y="17241"/>
                    <a:pt x="2120" y="18241"/>
                    <a:pt x="2739" y="18860"/>
                  </a:cubicBezTo>
                  <a:cubicBezTo>
                    <a:pt x="3358" y="19479"/>
                    <a:pt x="4359" y="19479"/>
                    <a:pt x="4966" y="18860"/>
                  </a:cubicBezTo>
                  <a:close/>
                </a:path>
              </a:pathLst>
            </a:custGeom>
            <a:solidFill>
              <a:srgbClr val="E84C2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2;p16">
              <a:extLst>
                <a:ext uri="{FF2B5EF4-FFF2-40B4-BE49-F238E27FC236}">
                  <a16:creationId xmlns:a16="http://schemas.microsoft.com/office/drawing/2014/main" id="{4F0378EF-E940-EB43-7F8E-72F7307334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30168" y="1773467"/>
              <a:ext cx="2052000" cy="2052000"/>
            </a:xfrm>
            <a:custGeom>
              <a:avLst/>
              <a:gdLst/>
              <a:ahLst/>
              <a:cxnLst/>
              <a:rect l="l" t="t" r="r" b="b"/>
              <a:pathLst>
                <a:path w="21599" h="21599" extrusionOk="0">
                  <a:moveTo>
                    <a:pt x="18860" y="4977"/>
                  </a:moveTo>
                  <a:cubicBezTo>
                    <a:pt x="18503" y="5334"/>
                    <a:pt x="17931" y="5382"/>
                    <a:pt x="17931" y="5382"/>
                  </a:cubicBezTo>
                  <a:cubicBezTo>
                    <a:pt x="17717" y="5406"/>
                    <a:pt x="17431" y="5537"/>
                    <a:pt x="17288" y="5691"/>
                  </a:cubicBezTo>
                  <a:lnTo>
                    <a:pt x="17205" y="5763"/>
                  </a:lnTo>
                  <a:cubicBezTo>
                    <a:pt x="17062" y="5906"/>
                    <a:pt x="17062" y="6144"/>
                    <a:pt x="17205" y="6299"/>
                  </a:cubicBezTo>
                  <a:lnTo>
                    <a:pt x="21443" y="10537"/>
                  </a:lnTo>
                  <a:cubicBezTo>
                    <a:pt x="21598" y="10680"/>
                    <a:pt x="21598" y="10918"/>
                    <a:pt x="21443" y="11061"/>
                  </a:cubicBezTo>
                  <a:lnTo>
                    <a:pt x="17205" y="15300"/>
                  </a:lnTo>
                  <a:cubicBezTo>
                    <a:pt x="17062" y="15455"/>
                    <a:pt x="17062" y="15693"/>
                    <a:pt x="17205" y="15836"/>
                  </a:cubicBezTo>
                  <a:lnTo>
                    <a:pt x="17217" y="15836"/>
                  </a:lnTo>
                  <a:cubicBezTo>
                    <a:pt x="17360" y="15990"/>
                    <a:pt x="17645" y="16121"/>
                    <a:pt x="17848" y="16145"/>
                  </a:cubicBezTo>
                  <a:cubicBezTo>
                    <a:pt x="17848" y="16145"/>
                    <a:pt x="18431" y="16205"/>
                    <a:pt x="18788" y="16550"/>
                  </a:cubicBezTo>
                  <a:cubicBezTo>
                    <a:pt x="19407" y="17169"/>
                    <a:pt x="19407" y="18169"/>
                    <a:pt x="18788" y="18788"/>
                  </a:cubicBezTo>
                  <a:cubicBezTo>
                    <a:pt x="18169" y="19407"/>
                    <a:pt x="17169" y="19407"/>
                    <a:pt x="16550" y="18788"/>
                  </a:cubicBezTo>
                  <a:cubicBezTo>
                    <a:pt x="16193" y="18431"/>
                    <a:pt x="16145" y="17860"/>
                    <a:pt x="16145" y="17860"/>
                  </a:cubicBezTo>
                  <a:cubicBezTo>
                    <a:pt x="16121" y="17645"/>
                    <a:pt x="15990" y="17360"/>
                    <a:pt x="15836" y="17217"/>
                  </a:cubicBezTo>
                  <a:lnTo>
                    <a:pt x="15836" y="17205"/>
                  </a:lnTo>
                  <a:cubicBezTo>
                    <a:pt x="15693" y="17062"/>
                    <a:pt x="15455" y="17062"/>
                    <a:pt x="15300" y="17205"/>
                  </a:cubicBezTo>
                  <a:lnTo>
                    <a:pt x="11061" y="21455"/>
                  </a:lnTo>
                  <a:cubicBezTo>
                    <a:pt x="10918" y="21598"/>
                    <a:pt x="10680" y="21598"/>
                    <a:pt x="10537" y="21455"/>
                  </a:cubicBezTo>
                  <a:lnTo>
                    <a:pt x="6299" y="17205"/>
                  </a:lnTo>
                  <a:cubicBezTo>
                    <a:pt x="6144" y="17062"/>
                    <a:pt x="6144" y="16824"/>
                    <a:pt x="6299" y="16681"/>
                  </a:cubicBezTo>
                  <a:lnTo>
                    <a:pt x="6346" y="16633"/>
                  </a:lnTo>
                  <a:cubicBezTo>
                    <a:pt x="6489" y="16490"/>
                    <a:pt x="6775" y="16348"/>
                    <a:pt x="6977" y="16324"/>
                  </a:cubicBezTo>
                  <a:cubicBezTo>
                    <a:pt x="6977" y="16324"/>
                    <a:pt x="7561" y="16276"/>
                    <a:pt x="7918" y="15919"/>
                  </a:cubicBezTo>
                  <a:cubicBezTo>
                    <a:pt x="8525" y="15300"/>
                    <a:pt x="8525" y="14300"/>
                    <a:pt x="7918" y="13681"/>
                  </a:cubicBezTo>
                  <a:cubicBezTo>
                    <a:pt x="7299" y="13073"/>
                    <a:pt x="6299" y="13073"/>
                    <a:pt x="5680" y="13681"/>
                  </a:cubicBezTo>
                  <a:cubicBezTo>
                    <a:pt x="5322" y="14038"/>
                    <a:pt x="5275" y="14621"/>
                    <a:pt x="5275" y="14621"/>
                  </a:cubicBezTo>
                  <a:cubicBezTo>
                    <a:pt x="5251" y="14824"/>
                    <a:pt x="5120" y="15109"/>
                    <a:pt x="4965" y="15264"/>
                  </a:cubicBezTo>
                  <a:lnTo>
                    <a:pt x="4918" y="15300"/>
                  </a:lnTo>
                  <a:cubicBezTo>
                    <a:pt x="4775" y="15455"/>
                    <a:pt x="4537" y="15455"/>
                    <a:pt x="4394" y="15300"/>
                  </a:cubicBezTo>
                  <a:lnTo>
                    <a:pt x="143" y="11061"/>
                  </a:lnTo>
                  <a:cubicBezTo>
                    <a:pt x="0" y="10918"/>
                    <a:pt x="0" y="10680"/>
                    <a:pt x="143" y="10537"/>
                  </a:cubicBezTo>
                  <a:lnTo>
                    <a:pt x="4394" y="6299"/>
                  </a:lnTo>
                  <a:cubicBezTo>
                    <a:pt x="4537" y="6144"/>
                    <a:pt x="4775" y="6144"/>
                    <a:pt x="4918" y="6299"/>
                  </a:cubicBezTo>
                  <a:lnTo>
                    <a:pt x="4965" y="6334"/>
                  </a:lnTo>
                  <a:cubicBezTo>
                    <a:pt x="5108" y="6489"/>
                    <a:pt x="5251" y="6775"/>
                    <a:pt x="5263" y="6977"/>
                  </a:cubicBezTo>
                  <a:cubicBezTo>
                    <a:pt x="5263" y="6977"/>
                    <a:pt x="5322" y="7561"/>
                    <a:pt x="5680" y="7918"/>
                  </a:cubicBezTo>
                  <a:cubicBezTo>
                    <a:pt x="6299" y="8525"/>
                    <a:pt x="7299" y="8525"/>
                    <a:pt x="7906" y="7918"/>
                  </a:cubicBezTo>
                  <a:cubicBezTo>
                    <a:pt x="8525" y="7299"/>
                    <a:pt x="8525" y="6299"/>
                    <a:pt x="7906" y="5680"/>
                  </a:cubicBezTo>
                  <a:cubicBezTo>
                    <a:pt x="7561" y="5322"/>
                    <a:pt x="6977" y="5275"/>
                    <a:pt x="6977" y="5275"/>
                  </a:cubicBezTo>
                  <a:cubicBezTo>
                    <a:pt x="6775" y="5251"/>
                    <a:pt x="6489" y="5108"/>
                    <a:pt x="6334" y="4965"/>
                  </a:cubicBezTo>
                  <a:lnTo>
                    <a:pt x="6299" y="4918"/>
                  </a:lnTo>
                  <a:cubicBezTo>
                    <a:pt x="6144" y="4775"/>
                    <a:pt x="6144" y="4537"/>
                    <a:pt x="6299" y="4394"/>
                  </a:cubicBezTo>
                  <a:lnTo>
                    <a:pt x="10537" y="155"/>
                  </a:lnTo>
                  <a:cubicBezTo>
                    <a:pt x="10680" y="0"/>
                    <a:pt x="10918" y="0"/>
                    <a:pt x="11061" y="155"/>
                  </a:cubicBezTo>
                  <a:lnTo>
                    <a:pt x="15300" y="4394"/>
                  </a:lnTo>
                  <a:cubicBezTo>
                    <a:pt x="15455" y="4537"/>
                    <a:pt x="15693" y="4537"/>
                    <a:pt x="15836" y="4394"/>
                  </a:cubicBezTo>
                  <a:lnTo>
                    <a:pt x="15907" y="4310"/>
                  </a:lnTo>
                  <a:cubicBezTo>
                    <a:pt x="16062" y="4167"/>
                    <a:pt x="16193" y="3882"/>
                    <a:pt x="16217" y="3667"/>
                  </a:cubicBezTo>
                  <a:cubicBezTo>
                    <a:pt x="16217" y="3667"/>
                    <a:pt x="16276" y="3096"/>
                    <a:pt x="16633" y="2739"/>
                  </a:cubicBezTo>
                  <a:cubicBezTo>
                    <a:pt x="17240" y="2120"/>
                    <a:pt x="18241" y="2120"/>
                    <a:pt x="18860" y="2739"/>
                  </a:cubicBezTo>
                  <a:cubicBezTo>
                    <a:pt x="19479" y="3358"/>
                    <a:pt x="19479" y="4358"/>
                    <a:pt x="18860" y="4977"/>
                  </a:cubicBezTo>
                  <a:close/>
                </a:path>
              </a:pathLst>
            </a:custGeom>
            <a:solidFill>
              <a:srgbClr val="FF8427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5;p16">
              <a:extLst>
                <a:ext uri="{FF2B5EF4-FFF2-40B4-BE49-F238E27FC236}">
                  <a16:creationId xmlns:a16="http://schemas.microsoft.com/office/drawing/2014/main" id="{C88A4C26-9237-A94F-D6A5-A03AE2DC93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90052" y="1787196"/>
              <a:ext cx="2052000" cy="2052000"/>
            </a:xfrm>
            <a:custGeom>
              <a:avLst/>
              <a:gdLst/>
              <a:ahLst/>
              <a:cxnLst/>
              <a:rect l="l" t="t" r="r" b="b"/>
              <a:pathLst>
                <a:path w="21599" h="21599" extrusionOk="0">
                  <a:moveTo>
                    <a:pt x="4966" y="2739"/>
                  </a:moveTo>
                  <a:cubicBezTo>
                    <a:pt x="5323" y="3096"/>
                    <a:pt x="5382" y="3679"/>
                    <a:pt x="5382" y="3679"/>
                  </a:cubicBezTo>
                  <a:cubicBezTo>
                    <a:pt x="5406" y="3882"/>
                    <a:pt x="5537" y="4167"/>
                    <a:pt x="5680" y="4310"/>
                  </a:cubicBezTo>
                  <a:lnTo>
                    <a:pt x="5763" y="4394"/>
                  </a:lnTo>
                  <a:cubicBezTo>
                    <a:pt x="5906" y="4537"/>
                    <a:pt x="6144" y="4537"/>
                    <a:pt x="6287" y="4394"/>
                  </a:cubicBezTo>
                  <a:lnTo>
                    <a:pt x="10526" y="155"/>
                  </a:lnTo>
                  <a:cubicBezTo>
                    <a:pt x="10681" y="0"/>
                    <a:pt x="10919" y="0"/>
                    <a:pt x="11062" y="155"/>
                  </a:cubicBezTo>
                  <a:lnTo>
                    <a:pt x="15300" y="4394"/>
                  </a:lnTo>
                  <a:cubicBezTo>
                    <a:pt x="15443" y="4537"/>
                    <a:pt x="15693" y="4537"/>
                    <a:pt x="15836" y="4394"/>
                  </a:cubicBezTo>
                  <a:lnTo>
                    <a:pt x="15836" y="4382"/>
                  </a:lnTo>
                  <a:cubicBezTo>
                    <a:pt x="15979" y="4239"/>
                    <a:pt x="16122" y="3953"/>
                    <a:pt x="16146" y="3751"/>
                  </a:cubicBezTo>
                  <a:cubicBezTo>
                    <a:pt x="16146" y="3751"/>
                    <a:pt x="16193" y="3167"/>
                    <a:pt x="16551" y="2810"/>
                  </a:cubicBezTo>
                  <a:cubicBezTo>
                    <a:pt x="17170" y="2203"/>
                    <a:pt x="18170" y="2203"/>
                    <a:pt x="18789" y="2810"/>
                  </a:cubicBezTo>
                  <a:cubicBezTo>
                    <a:pt x="19396" y="3429"/>
                    <a:pt x="19396" y="4429"/>
                    <a:pt x="18789" y="5049"/>
                  </a:cubicBezTo>
                  <a:cubicBezTo>
                    <a:pt x="18432" y="5406"/>
                    <a:pt x="17848" y="5453"/>
                    <a:pt x="17848" y="5453"/>
                  </a:cubicBezTo>
                  <a:cubicBezTo>
                    <a:pt x="17646" y="5477"/>
                    <a:pt x="17360" y="5608"/>
                    <a:pt x="17205" y="5763"/>
                  </a:cubicBezTo>
                  <a:lnTo>
                    <a:pt x="17205" y="5763"/>
                  </a:lnTo>
                  <a:cubicBezTo>
                    <a:pt x="17062" y="5906"/>
                    <a:pt x="17062" y="6144"/>
                    <a:pt x="17205" y="6299"/>
                  </a:cubicBezTo>
                  <a:lnTo>
                    <a:pt x="21444" y="10537"/>
                  </a:lnTo>
                  <a:cubicBezTo>
                    <a:pt x="21599" y="10680"/>
                    <a:pt x="21599" y="10918"/>
                    <a:pt x="21444" y="11061"/>
                  </a:cubicBezTo>
                  <a:lnTo>
                    <a:pt x="17205" y="15312"/>
                  </a:lnTo>
                  <a:cubicBezTo>
                    <a:pt x="17062" y="15455"/>
                    <a:pt x="16824" y="15455"/>
                    <a:pt x="16681" y="15312"/>
                  </a:cubicBezTo>
                  <a:lnTo>
                    <a:pt x="16634" y="15264"/>
                  </a:lnTo>
                  <a:cubicBezTo>
                    <a:pt x="16479" y="15109"/>
                    <a:pt x="16348" y="14824"/>
                    <a:pt x="16324" y="14621"/>
                  </a:cubicBezTo>
                  <a:cubicBezTo>
                    <a:pt x="16324" y="14621"/>
                    <a:pt x="16265" y="14038"/>
                    <a:pt x="15908" y="13681"/>
                  </a:cubicBezTo>
                  <a:cubicBezTo>
                    <a:pt x="15300" y="13073"/>
                    <a:pt x="14300" y="13073"/>
                    <a:pt x="13681" y="13681"/>
                  </a:cubicBezTo>
                  <a:cubicBezTo>
                    <a:pt x="13062" y="14300"/>
                    <a:pt x="13062" y="15300"/>
                    <a:pt x="13681" y="15919"/>
                  </a:cubicBezTo>
                  <a:cubicBezTo>
                    <a:pt x="14038" y="16276"/>
                    <a:pt x="14610" y="16324"/>
                    <a:pt x="14610" y="16324"/>
                  </a:cubicBezTo>
                  <a:cubicBezTo>
                    <a:pt x="14824" y="16348"/>
                    <a:pt x="15110" y="16490"/>
                    <a:pt x="15253" y="16633"/>
                  </a:cubicBezTo>
                  <a:lnTo>
                    <a:pt x="15300" y="16681"/>
                  </a:lnTo>
                  <a:cubicBezTo>
                    <a:pt x="15443" y="16824"/>
                    <a:pt x="15443" y="17062"/>
                    <a:pt x="15300" y="17217"/>
                  </a:cubicBezTo>
                  <a:lnTo>
                    <a:pt x="11062" y="21455"/>
                  </a:lnTo>
                  <a:cubicBezTo>
                    <a:pt x="10919" y="21598"/>
                    <a:pt x="10681" y="21598"/>
                    <a:pt x="10526" y="21455"/>
                  </a:cubicBezTo>
                  <a:lnTo>
                    <a:pt x="6287" y="17217"/>
                  </a:lnTo>
                  <a:cubicBezTo>
                    <a:pt x="6144" y="17062"/>
                    <a:pt x="6144" y="16824"/>
                    <a:pt x="6287" y="16681"/>
                  </a:cubicBezTo>
                  <a:lnTo>
                    <a:pt x="6335" y="16633"/>
                  </a:lnTo>
                  <a:cubicBezTo>
                    <a:pt x="6478" y="16490"/>
                    <a:pt x="6775" y="16348"/>
                    <a:pt x="6978" y="16336"/>
                  </a:cubicBezTo>
                  <a:cubicBezTo>
                    <a:pt x="6978" y="16336"/>
                    <a:pt x="7549" y="16276"/>
                    <a:pt x="7907" y="15919"/>
                  </a:cubicBezTo>
                  <a:cubicBezTo>
                    <a:pt x="8526" y="15300"/>
                    <a:pt x="8526" y="14300"/>
                    <a:pt x="7907" y="13692"/>
                  </a:cubicBezTo>
                  <a:cubicBezTo>
                    <a:pt x="7299" y="13073"/>
                    <a:pt x="6299" y="13073"/>
                    <a:pt x="5680" y="13692"/>
                  </a:cubicBezTo>
                  <a:cubicBezTo>
                    <a:pt x="5323" y="14050"/>
                    <a:pt x="5263" y="14621"/>
                    <a:pt x="5263" y="14621"/>
                  </a:cubicBezTo>
                  <a:cubicBezTo>
                    <a:pt x="5251" y="14824"/>
                    <a:pt x="5109" y="15109"/>
                    <a:pt x="4966" y="15264"/>
                  </a:cubicBezTo>
                  <a:lnTo>
                    <a:pt x="4918" y="15312"/>
                  </a:lnTo>
                  <a:cubicBezTo>
                    <a:pt x="4775" y="15455"/>
                    <a:pt x="4537" y="15455"/>
                    <a:pt x="4382" y="15312"/>
                  </a:cubicBezTo>
                  <a:lnTo>
                    <a:pt x="144" y="11061"/>
                  </a:lnTo>
                  <a:cubicBezTo>
                    <a:pt x="1" y="10918"/>
                    <a:pt x="1" y="10680"/>
                    <a:pt x="144" y="10537"/>
                  </a:cubicBezTo>
                  <a:lnTo>
                    <a:pt x="4382" y="6299"/>
                  </a:lnTo>
                  <a:cubicBezTo>
                    <a:pt x="4537" y="6144"/>
                    <a:pt x="4537" y="5906"/>
                    <a:pt x="4382" y="5763"/>
                  </a:cubicBezTo>
                  <a:lnTo>
                    <a:pt x="4311" y="5691"/>
                  </a:lnTo>
                  <a:cubicBezTo>
                    <a:pt x="4168" y="5537"/>
                    <a:pt x="3870" y="5406"/>
                    <a:pt x="3668" y="5382"/>
                  </a:cubicBezTo>
                  <a:cubicBezTo>
                    <a:pt x="3668" y="5382"/>
                    <a:pt x="3096" y="5334"/>
                    <a:pt x="2739" y="4977"/>
                  </a:cubicBezTo>
                  <a:cubicBezTo>
                    <a:pt x="2120" y="4358"/>
                    <a:pt x="2120" y="3358"/>
                    <a:pt x="2739" y="2739"/>
                  </a:cubicBezTo>
                  <a:cubicBezTo>
                    <a:pt x="3358" y="2120"/>
                    <a:pt x="4347" y="2120"/>
                    <a:pt x="4966" y="2739"/>
                  </a:cubicBezTo>
                  <a:close/>
                </a:path>
              </a:pathLst>
            </a:custGeom>
            <a:solidFill>
              <a:srgbClr val="FF8427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8;p16">
              <a:extLst>
                <a:ext uri="{FF2B5EF4-FFF2-40B4-BE49-F238E27FC236}">
                  <a16:creationId xmlns:a16="http://schemas.microsoft.com/office/drawing/2014/main" id="{D72ED619-CC63-05DB-52C6-75B98A5D07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43638" y="1781714"/>
              <a:ext cx="2052000" cy="2052000"/>
            </a:xfrm>
            <a:custGeom>
              <a:avLst/>
              <a:gdLst/>
              <a:ahLst/>
              <a:cxnLst/>
              <a:rect l="l" t="t" r="r" b="b"/>
              <a:pathLst>
                <a:path w="21587" h="21587" extrusionOk="0">
                  <a:moveTo>
                    <a:pt x="2728" y="4966"/>
                  </a:moveTo>
                  <a:cubicBezTo>
                    <a:pt x="3085" y="5323"/>
                    <a:pt x="3668" y="5382"/>
                    <a:pt x="3668" y="5382"/>
                  </a:cubicBezTo>
                  <a:cubicBezTo>
                    <a:pt x="3871" y="5394"/>
                    <a:pt x="4156" y="5537"/>
                    <a:pt x="4311" y="5680"/>
                  </a:cubicBezTo>
                  <a:lnTo>
                    <a:pt x="4382" y="5751"/>
                  </a:lnTo>
                  <a:cubicBezTo>
                    <a:pt x="4525" y="5906"/>
                    <a:pt x="4525" y="6144"/>
                    <a:pt x="4382" y="6287"/>
                  </a:cubicBezTo>
                  <a:lnTo>
                    <a:pt x="144" y="10526"/>
                  </a:lnTo>
                  <a:cubicBezTo>
                    <a:pt x="1" y="10669"/>
                    <a:pt x="1" y="10907"/>
                    <a:pt x="144" y="11062"/>
                  </a:cubicBezTo>
                  <a:lnTo>
                    <a:pt x="4382" y="15300"/>
                  </a:lnTo>
                  <a:cubicBezTo>
                    <a:pt x="4525" y="15443"/>
                    <a:pt x="4525" y="15681"/>
                    <a:pt x="4382" y="15824"/>
                  </a:cubicBezTo>
                  <a:lnTo>
                    <a:pt x="4382" y="15836"/>
                  </a:lnTo>
                  <a:cubicBezTo>
                    <a:pt x="4228" y="15979"/>
                    <a:pt x="3942" y="16110"/>
                    <a:pt x="3740" y="16134"/>
                  </a:cubicBezTo>
                  <a:cubicBezTo>
                    <a:pt x="3740" y="16134"/>
                    <a:pt x="3168" y="16193"/>
                    <a:pt x="2811" y="16550"/>
                  </a:cubicBezTo>
                  <a:cubicBezTo>
                    <a:pt x="2192" y="17169"/>
                    <a:pt x="2192" y="18158"/>
                    <a:pt x="2811" y="18777"/>
                  </a:cubicBezTo>
                  <a:cubicBezTo>
                    <a:pt x="3418" y="19396"/>
                    <a:pt x="4418" y="19396"/>
                    <a:pt x="5037" y="18777"/>
                  </a:cubicBezTo>
                  <a:cubicBezTo>
                    <a:pt x="5395" y="18420"/>
                    <a:pt x="5454" y="17848"/>
                    <a:pt x="5454" y="17848"/>
                  </a:cubicBezTo>
                  <a:cubicBezTo>
                    <a:pt x="5466" y="17646"/>
                    <a:pt x="5609" y="17348"/>
                    <a:pt x="5752" y="17205"/>
                  </a:cubicBezTo>
                  <a:lnTo>
                    <a:pt x="5752" y="17205"/>
                  </a:lnTo>
                  <a:cubicBezTo>
                    <a:pt x="5906" y="17050"/>
                    <a:pt x="6145" y="17050"/>
                    <a:pt x="6287" y="17205"/>
                  </a:cubicBezTo>
                  <a:lnTo>
                    <a:pt x="10526" y="21444"/>
                  </a:lnTo>
                  <a:cubicBezTo>
                    <a:pt x="10669" y="21587"/>
                    <a:pt x="10907" y="21587"/>
                    <a:pt x="11062" y="21444"/>
                  </a:cubicBezTo>
                  <a:lnTo>
                    <a:pt x="15301" y="17205"/>
                  </a:lnTo>
                  <a:cubicBezTo>
                    <a:pt x="15443" y="17050"/>
                    <a:pt x="15443" y="16812"/>
                    <a:pt x="15301" y="16669"/>
                  </a:cubicBezTo>
                  <a:lnTo>
                    <a:pt x="15253" y="16622"/>
                  </a:lnTo>
                  <a:cubicBezTo>
                    <a:pt x="15110" y="16479"/>
                    <a:pt x="14812" y="16336"/>
                    <a:pt x="14610" y="16324"/>
                  </a:cubicBezTo>
                  <a:cubicBezTo>
                    <a:pt x="14610" y="16324"/>
                    <a:pt x="14038" y="16265"/>
                    <a:pt x="13681" y="15907"/>
                  </a:cubicBezTo>
                  <a:cubicBezTo>
                    <a:pt x="13062" y="15288"/>
                    <a:pt x="13062" y="14288"/>
                    <a:pt x="13681" y="13681"/>
                  </a:cubicBezTo>
                  <a:cubicBezTo>
                    <a:pt x="14288" y="13062"/>
                    <a:pt x="15289" y="13062"/>
                    <a:pt x="15908" y="13681"/>
                  </a:cubicBezTo>
                  <a:cubicBezTo>
                    <a:pt x="16265" y="14038"/>
                    <a:pt x="16324" y="14610"/>
                    <a:pt x="16324" y="14610"/>
                  </a:cubicBezTo>
                  <a:cubicBezTo>
                    <a:pt x="16336" y="14812"/>
                    <a:pt x="16479" y="15110"/>
                    <a:pt x="16622" y="15252"/>
                  </a:cubicBezTo>
                  <a:lnTo>
                    <a:pt x="16670" y="15300"/>
                  </a:lnTo>
                  <a:cubicBezTo>
                    <a:pt x="16813" y="15443"/>
                    <a:pt x="17063" y="15443"/>
                    <a:pt x="17206" y="15300"/>
                  </a:cubicBezTo>
                  <a:lnTo>
                    <a:pt x="21444" y="11062"/>
                  </a:lnTo>
                  <a:cubicBezTo>
                    <a:pt x="21587" y="10907"/>
                    <a:pt x="21587" y="10669"/>
                    <a:pt x="21444" y="10526"/>
                  </a:cubicBezTo>
                  <a:lnTo>
                    <a:pt x="17206" y="6287"/>
                  </a:lnTo>
                  <a:cubicBezTo>
                    <a:pt x="17063" y="6144"/>
                    <a:pt x="16813" y="6144"/>
                    <a:pt x="16670" y="6287"/>
                  </a:cubicBezTo>
                  <a:lnTo>
                    <a:pt x="16622" y="6335"/>
                  </a:lnTo>
                  <a:cubicBezTo>
                    <a:pt x="16479" y="6478"/>
                    <a:pt x="16348" y="6763"/>
                    <a:pt x="16324" y="6978"/>
                  </a:cubicBezTo>
                  <a:cubicBezTo>
                    <a:pt x="16324" y="6978"/>
                    <a:pt x="16265" y="7549"/>
                    <a:pt x="15908" y="7906"/>
                  </a:cubicBezTo>
                  <a:cubicBezTo>
                    <a:pt x="15289" y="8525"/>
                    <a:pt x="14300" y="8525"/>
                    <a:pt x="13681" y="7906"/>
                  </a:cubicBezTo>
                  <a:cubicBezTo>
                    <a:pt x="13062" y="7287"/>
                    <a:pt x="13062" y="6287"/>
                    <a:pt x="13681" y="5680"/>
                  </a:cubicBezTo>
                  <a:cubicBezTo>
                    <a:pt x="14038" y="5323"/>
                    <a:pt x="14610" y="5263"/>
                    <a:pt x="14610" y="5263"/>
                  </a:cubicBezTo>
                  <a:cubicBezTo>
                    <a:pt x="14812" y="5239"/>
                    <a:pt x="15110" y="5108"/>
                    <a:pt x="15253" y="4954"/>
                  </a:cubicBezTo>
                  <a:lnTo>
                    <a:pt x="15301" y="4918"/>
                  </a:lnTo>
                  <a:cubicBezTo>
                    <a:pt x="15443" y="4763"/>
                    <a:pt x="15443" y="4525"/>
                    <a:pt x="15301" y="4382"/>
                  </a:cubicBezTo>
                  <a:lnTo>
                    <a:pt x="11062" y="143"/>
                  </a:lnTo>
                  <a:cubicBezTo>
                    <a:pt x="10907" y="1"/>
                    <a:pt x="10669" y="1"/>
                    <a:pt x="10526" y="143"/>
                  </a:cubicBezTo>
                  <a:lnTo>
                    <a:pt x="6287" y="4382"/>
                  </a:lnTo>
                  <a:cubicBezTo>
                    <a:pt x="6145" y="4525"/>
                    <a:pt x="5906" y="4525"/>
                    <a:pt x="5752" y="4382"/>
                  </a:cubicBezTo>
                  <a:lnTo>
                    <a:pt x="5680" y="4311"/>
                  </a:lnTo>
                  <a:cubicBezTo>
                    <a:pt x="5537" y="4156"/>
                    <a:pt x="5395" y="3870"/>
                    <a:pt x="5383" y="3668"/>
                  </a:cubicBezTo>
                  <a:cubicBezTo>
                    <a:pt x="5383" y="3668"/>
                    <a:pt x="5323" y="3084"/>
                    <a:pt x="4966" y="2739"/>
                  </a:cubicBezTo>
                  <a:cubicBezTo>
                    <a:pt x="4347" y="2120"/>
                    <a:pt x="3347" y="2120"/>
                    <a:pt x="2728" y="2739"/>
                  </a:cubicBezTo>
                  <a:cubicBezTo>
                    <a:pt x="2120" y="3346"/>
                    <a:pt x="2120" y="4346"/>
                    <a:pt x="2728" y="4966"/>
                  </a:cubicBezTo>
                  <a:close/>
                </a:path>
              </a:pathLst>
            </a:custGeom>
            <a:solidFill>
              <a:srgbClr val="FF8427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1;p16">
              <a:extLst>
                <a:ext uri="{FF2B5EF4-FFF2-40B4-BE49-F238E27FC236}">
                  <a16:creationId xmlns:a16="http://schemas.microsoft.com/office/drawing/2014/main" id="{97D294F7-F170-87EA-60B8-414C4C2DAE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59126" y="2813196"/>
              <a:ext cx="2052000" cy="2052000"/>
            </a:xfrm>
            <a:custGeom>
              <a:avLst/>
              <a:gdLst/>
              <a:ahLst/>
              <a:cxnLst/>
              <a:rect l="l" t="t" r="r" b="b"/>
              <a:pathLst>
                <a:path w="21599" h="21599" extrusionOk="0">
                  <a:moveTo>
                    <a:pt x="18860" y="16633"/>
                  </a:moveTo>
                  <a:cubicBezTo>
                    <a:pt x="18503" y="16276"/>
                    <a:pt x="17931" y="16217"/>
                    <a:pt x="17931" y="16217"/>
                  </a:cubicBezTo>
                  <a:cubicBezTo>
                    <a:pt x="17717" y="16193"/>
                    <a:pt x="17431" y="16062"/>
                    <a:pt x="17288" y="15919"/>
                  </a:cubicBezTo>
                  <a:lnTo>
                    <a:pt x="17205" y="15836"/>
                  </a:lnTo>
                  <a:cubicBezTo>
                    <a:pt x="17062" y="15693"/>
                    <a:pt x="17062" y="15455"/>
                    <a:pt x="17205" y="15312"/>
                  </a:cubicBezTo>
                  <a:lnTo>
                    <a:pt x="21443" y="11073"/>
                  </a:lnTo>
                  <a:cubicBezTo>
                    <a:pt x="21598" y="10918"/>
                    <a:pt x="21598" y="10680"/>
                    <a:pt x="21443" y="10537"/>
                  </a:cubicBezTo>
                  <a:lnTo>
                    <a:pt x="17205" y="6299"/>
                  </a:lnTo>
                  <a:cubicBezTo>
                    <a:pt x="17062" y="6144"/>
                    <a:pt x="17062" y="5906"/>
                    <a:pt x="17205" y="5763"/>
                  </a:cubicBezTo>
                  <a:lnTo>
                    <a:pt x="17217" y="5763"/>
                  </a:lnTo>
                  <a:cubicBezTo>
                    <a:pt x="17360" y="5620"/>
                    <a:pt x="17645" y="5477"/>
                    <a:pt x="17848" y="5453"/>
                  </a:cubicBezTo>
                  <a:cubicBezTo>
                    <a:pt x="17848" y="5453"/>
                    <a:pt x="18431" y="5406"/>
                    <a:pt x="18788" y="5049"/>
                  </a:cubicBezTo>
                  <a:cubicBezTo>
                    <a:pt x="19407" y="4429"/>
                    <a:pt x="19407" y="3429"/>
                    <a:pt x="18788" y="2810"/>
                  </a:cubicBezTo>
                  <a:cubicBezTo>
                    <a:pt x="18169" y="2203"/>
                    <a:pt x="17169" y="2203"/>
                    <a:pt x="16550" y="2810"/>
                  </a:cubicBezTo>
                  <a:cubicBezTo>
                    <a:pt x="16193" y="3167"/>
                    <a:pt x="16145" y="3751"/>
                    <a:pt x="16145" y="3751"/>
                  </a:cubicBezTo>
                  <a:cubicBezTo>
                    <a:pt x="16121" y="3953"/>
                    <a:pt x="15990" y="4239"/>
                    <a:pt x="15836" y="4382"/>
                  </a:cubicBezTo>
                  <a:lnTo>
                    <a:pt x="15836" y="4394"/>
                  </a:lnTo>
                  <a:cubicBezTo>
                    <a:pt x="15693" y="4537"/>
                    <a:pt x="15455" y="4537"/>
                    <a:pt x="15300" y="4394"/>
                  </a:cubicBezTo>
                  <a:lnTo>
                    <a:pt x="11061" y="155"/>
                  </a:lnTo>
                  <a:cubicBezTo>
                    <a:pt x="10918" y="0"/>
                    <a:pt x="10680" y="0"/>
                    <a:pt x="10537" y="155"/>
                  </a:cubicBezTo>
                  <a:lnTo>
                    <a:pt x="6299" y="4394"/>
                  </a:lnTo>
                  <a:cubicBezTo>
                    <a:pt x="6144" y="4537"/>
                    <a:pt x="6144" y="4775"/>
                    <a:pt x="6299" y="4918"/>
                  </a:cubicBezTo>
                  <a:lnTo>
                    <a:pt x="6346" y="4965"/>
                  </a:lnTo>
                  <a:cubicBezTo>
                    <a:pt x="6489" y="5120"/>
                    <a:pt x="6775" y="5251"/>
                    <a:pt x="6977" y="5275"/>
                  </a:cubicBezTo>
                  <a:cubicBezTo>
                    <a:pt x="6977" y="5275"/>
                    <a:pt x="7561" y="5322"/>
                    <a:pt x="7918" y="5680"/>
                  </a:cubicBezTo>
                  <a:cubicBezTo>
                    <a:pt x="8525" y="6299"/>
                    <a:pt x="8525" y="7299"/>
                    <a:pt x="7918" y="7918"/>
                  </a:cubicBezTo>
                  <a:cubicBezTo>
                    <a:pt x="7299" y="8537"/>
                    <a:pt x="6299" y="8537"/>
                    <a:pt x="5680" y="7918"/>
                  </a:cubicBezTo>
                  <a:cubicBezTo>
                    <a:pt x="5322" y="7561"/>
                    <a:pt x="5275" y="6989"/>
                    <a:pt x="5275" y="6989"/>
                  </a:cubicBezTo>
                  <a:cubicBezTo>
                    <a:pt x="5251" y="6775"/>
                    <a:pt x="5108" y="6489"/>
                    <a:pt x="4965" y="6346"/>
                  </a:cubicBezTo>
                  <a:lnTo>
                    <a:pt x="4918" y="6299"/>
                  </a:lnTo>
                  <a:cubicBezTo>
                    <a:pt x="4775" y="6144"/>
                    <a:pt x="4537" y="6144"/>
                    <a:pt x="4394" y="6299"/>
                  </a:cubicBezTo>
                  <a:lnTo>
                    <a:pt x="155" y="10537"/>
                  </a:lnTo>
                  <a:cubicBezTo>
                    <a:pt x="0" y="10680"/>
                    <a:pt x="0" y="10918"/>
                    <a:pt x="143" y="11073"/>
                  </a:cubicBezTo>
                  <a:lnTo>
                    <a:pt x="4394" y="15312"/>
                  </a:lnTo>
                  <a:cubicBezTo>
                    <a:pt x="4537" y="15455"/>
                    <a:pt x="4775" y="15455"/>
                    <a:pt x="4918" y="15312"/>
                  </a:cubicBezTo>
                  <a:lnTo>
                    <a:pt x="4965" y="15264"/>
                  </a:lnTo>
                  <a:cubicBezTo>
                    <a:pt x="5108" y="15109"/>
                    <a:pt x="5251" y="14824"/>
                    <a:pt x="5263" y="14621"/>
                  </a:cubicBezTo>
                  <a:cubicBezTo>
                    <a:pt x="5263" y="14621"/>
                    <a:pt x="5322" y="14050"/>
                    <a:pt x="5680" y="13692"/>
                  </a:cubicBezTo>
                  <a:cubicBezTo>
                    <a:pt x="6299" y="13073"/>
                    <a:pt x="7299" y="13073"/>
                    <a:pt x="7906" y="13692"/>
                  </a:cubicBezTo>
                  <a:cubicBezTo>
                    <a:pt x="8525" y="14300"/>
                    <a:pt x="8525" y="15300"/>
                    <a:pt x="7906" y="15919"/>
                  </a:cubicBezTo>
                  <a:cubicBezTo>
                    <a:pt x="7561" y="16276"/>
                    <a:pt x="6977" y="16336"/>
                    <a:pt x="6977" y="16336"/>
                  </a:cubicBezTo>
                  <a:cubicBezTo>
                    <a:pt x="6775" y="16348"/>
                    <a:pt x="6489" y="16490"/>
                    <a:pt x="6334" y="16633"/>
                  </a:cubicBezTo>
                  <a:lnTo>
                    <a:pt x="6299" y="16681"/>
                  </a:lnTo>
                  <a:cubicBezTo>
                    <a:pt x="6144" y="16824"/>
                    <a:pt x="6144" y="17062"/>
                    <a:pt x="6299" y="17217"/>
                  </a:cubicBezTo>
                  <a:lnTo>
                    <a:pt x="10537" y="21455"/>
                  </a:lnTo>
                  <a:cubicBezTo>
                    <a:pt x="10680" y="21598"/>
                    <a:pt x="10918" y="21598"/>
                    <a:pt x="11061" y="21455"/>
                  </a:cubicBezTo>
                  <a:lnTo>
                    <a:pt x="15300" y="17217"/>
                  </a:lnTo>
                  <a:cubicBezTo>
                    <a:pt x="15455" y="17062"/>
                    <a:pt x="15693" y="17062"/>
                    <a:pt x="15836" y="17217"/>
                  </a:cubicBezTo>
                  <a:lnTo>
                    <a:pt x="15907" y="17288"/>
                  </a:lnTo>
                  <a:cubicBezTo>
                    <a:pt x="16062" y="17431"/>
                    <a:pt x="16193" y="17717"/>
                    <a:pt x="16217" y="17931"/>
                  </a:cubicBezTo>
                  <a:cubicBezTo>
                    <a:pt x="16217" y="17931"/>
                    <a:pt x="16276" y="18503"/>
                    <a:pt x="16621" y="18860"/>
                  </a:cubicBezTo>
                  <a:cubicBezTo>
                    <a:pt x="17240" y="19479"/>
                    <a:pt x="18241" y="19479"/>
                    <a:pt x="18860" y="18860"/>
                  </a:cubicBezTo>
                  <a:cubicBezTo>
                    <a:pt x="19479" y="18241"/>
                    <a:pt x="19479" y="17240"/>
                    <a:pt x="18860" y="16633"/>
                  </a:cubicBezTo>
                  <a:close/>
                </a:path>
              </a:pathLst>
            </a:custGeom>
            <a:solidFill>
              <a:srgbClr val="FFBD47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8;p16">
              <a:extLst>
                <a:ext uri="{FF2B5EF4-FFF2-40B4-BE49-F238E27FC236}">
                  <a16:creationId xmlns:a16="http://schemas.microsoft.com/office/drawing/2014/main" id="{78234441-7456-BCBF-D719-F90B8F71D1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08168" y="2800419"/>
              <a:ext cx="2052000" cy="2052000"/>
            </a:xfrm>
            <a:custGeom>
              <a:avLst/>
              <a:gdLst/>
              <a:ahLst/>
              <a:cxnLst/>
              <a:rect l="l" t="t" r="r" b="b"/>
              <a:pathLst>
                <a:path w="21587" h="21587" extrusionOk="0">
                  <a:moveTo>
                    <a:pt x="2728" y="4966"/>
                  </a:moveTo>
                  <a:cubicBezTo>
                    <a:pt x="3085" y="5323"/>
                    <a:pt x="3668" y="5382"/>
                    <a:pt x="3668" y="5382"/>
                  </a:cubicBezTo>
                  <a:cubicBezTo>
                    <a:pt x="3871" y="5394"/>
                    <a:pt x="4156" y="5537"/>
                    <a:pt x="4311" y="5680"/>
                  </a:cubicBezTo>
                  <a:lnTo>
                    <a:pt x="4382" y="5751"/>
                  </a:lnTo>
                  <a:cubicBezTo>
                    <a:pt x="4525" y="5906"/>
                    <a:pt x="4525" y="6144"/>
                    <a:pt x="4382" y="6287"/>
                  </a:cubicBezTo>
                  <a:lnTo>
                    <a:pt x="144" y="10526"/>
                  </a:lnTo>
                  <a:cubicBezTo>
                    <a:pt x="1" y="10669"/>
                    <a:pt x="1" y="10907"/>
                    <a:pt x="144" y="11062"/>
                  </a:cubicBezTo>
                  <a:lnTo>
                    <a:pt x="4382" y="15300"/>
                  </a:lnTo>
                  <a:cubicBezTo>
                    <a:pt x="4525" y="15443"/>
                    <a:pt x="4525" y="15681"/>
                    <a:pt x="4382" y="15824"/>
                  </a:cubicBezTo>
                  <a:lnTo>
                    <a:pt x="4382" y="15836"/>
                  </a:lnTo>
                  <a:cubicBezTo>
                    <a:pt x="4228" y="15979"/>
                    <a:pt x="3942" y="16110"/>
                    <a:pt x="3740" y="16134"/>
                  </a:cubicBezTo>
                  <a:cubicBezTo>
                    <a:pt x="3740" y="16134"/>
                    <a:pt x="3168" y="16193"/>
                    <a:pt x="2811" y="16550"/>
                  </a:cubicBezTo>
                  <a:cubicBezTo>
                    <a:pt x="2192" y="17169"/>
                    <a:pt x="2192" y="18158"/>
                    <a:pt x="2811" y="18777"/>
                  </a:cubicBezTo>
                  <a:cubicBezTo>
                    <a:pt x="3418" y="19396"/>
                    <a:pt x="4418" y="19396"/>
                    <a:pt x="5037" y="18777"/>
                  </a:cubicBezTo>
                  <a:cubicBezTo>
                    <a:pt x="5395" y="18420"/>
                    <a:pt x="5454" y="17848"/>
                    <a:pt x="5454" y="17848"/>
                  </a:cubicBezTo>
                  <a:cubicBezTo>
                    <a:pt x="5466" y="17646"/>
                    <a:pt x="5609" y="17348"/>
                    <a:pt x="5752" y="17205"/>
                  </a:cubicBezTo>
                  <a:lnTo>
                    <a:pt x="5752" y="17205"/>
                  </a:lnTo>
                  <a:cubicBezTo>
                    <a:pt x="5906" y="17050"/>
                    <a:pt x="6145" y="17050"/>
                    <a:pt x="6287" y="17205"/>
                  </a:cubicBezTo>
                  <a:lnTo>
                    <a:pt x="10526" y="21444"/>
                  </a:lnTo>
                  <a:cubicBezTo>
                    <a:pt x="10669" y="21587"/>
                    <a:pt x="10907" y="21587"/>
                    <a:pt x="11062" y="21444"/>
                  </a:cubicBezTo>
                  <a:lnTo>
                    <a:pt x="15301" y="17205"/>
                  </a:lnTo>
                  <a:cubicBezTo>
                    <a:pt x="15443" y="17050"/>
                    <a:pt x="15443" y="16812"/>
                    <a:pt x="15301" y="16669"/>
                  </a:cubicBezTo>
                  <a:lnTo>
                    <a:pt x="15253" y="16622"/>
                  </a:lnTo>
                  <a:cubicBezTo>
                    <a:pt x="15110" y="16479"/>
                    <a:pt x="14812" y="16336"/>
                    <a:pt x="14610" y="16324"/>
                  </a:cubicBezTo>
                  <a:cubicBezTo>
                    <a:pt x="14610" y="16324"/>
                    <a:pt x="14038" y="16265"/>
                    <a:pt x="13681" y="15907"/>
                  </a:cubicBezTo>
                  <a:cubicBezTo>
                    <a:pt x="13062" y="15288"/>
                    <a:pt x="13062" y="14288"/>
                    <a:pt x="13681" y="13681"/>
                  </a:cubicBezTo>
                  <a:cubicBezTo>
                    <a:pt x="14288" y="13062"/>
                    <a:pt x="15289" y="13062"/>
                    <a:pt x="15908" y="13681"/>
                  </a:cubicBezTo>
                  <a:cubicBezTo>
                    <a:pt x="16265" y="14038"/>
                    <a:pt x="16324" y="14610"/>
                    <a:pt x="16324" y="14610"/>
                  </a:cubicBezTo>
                  <a:cubicBezTo>
                    <a:pt x="16336" y="14812"/>
                    <a:pt x="16479" y="15110"/>
                    <a:pt x="16622" y="15252"/>
                  </a:cubicBezTo>
                  <a:lnTo>
                    <a:pt x="16670" y="15300"/>
                  </a:lnTo>
                  <a:cubicBezTo>
                    <a:pt x="16813" y="15443"/>
                    <a:pt x="17063" y="15443"/>
                    <a:pt x="17206" y="15300"/>
                  </a:cubicBezTo>
                  <a:lnTo>
                    <a:pt x="21444" y="11062"/>
                  </a:lnTo>
                  <a:cubicBezTo>
                    <a:pt x="21587" y="10907"/>
                    <a:pt x="21587" y="10669"/>
                    <a:pt x="21444" y="10526"/>
                  </a:cubicBezTo>
                  <a:lnTo>
                    <a:pt x="17206" y="6287"/>
                  </a:lnTo>
                  <a:cubicBezTo>
                    <a:pt x="17063" y="6144"/>
                    <a:pt x="16813" y="6144"/>
                    <a:pt x="16670" y="6287"/>
                  </a:cubicBezTo>
                  <a:lnTo>
                    <a:pt x="16622" y="6335"/>
                  </a:lnTo>
                  <a:cubicBezTo>
                    <a:pt x="16479" y="6478"/>
                    <a:pt x="16348" y="6763"/>
                    <a:pt x="16324" y="6978"/>
                  </a:cubicBezTo>
                  <a:cubicBezTo>
                    <a:pt x="16324" y="6978"/>
                    <a:pt x="16265" y="7549"/>
                    <a:pt x="15908" y="7906"/>
                  </a:cubicBezTo>
                  <a:cubicBezTo>
                    <a:pt x="15289" y="8525"/>
                    <a:pt x="14300" y="8525"/>
                    <a:pt x="13681" y="7906"/>
                  </a:cubicBezTo>
                  <a:cubicBezTo>
                    <a:pt x="13062" y="7287"/>
                    <a:pt x="13062" y="6287"/>
                    <a:pt x="13681" y="5680"/>
                  </a:cubicBezTo>
                  <a:cubicBezTo>
                    <a:pt x="14038" y="5323"/>
                    <a:pt x="14610" y="5263"/>
                    <a:pt x="14610" y="5263"/>
                  </a:cubicBezTo>
                  <a:cubicBezTo>
                    <a:pt x="14812" y="5239"/>
                    <a:pt x="15110" y="5108"/>
                    <a:pt x="15253" y="4954"/>
                  </a:cubicBezTo>
                  <a:lnTo>
                    <a:pt x="15301" y="4918"/>
                  </a:lnTo>
                  <a:cubicBezTo>
                    <a:pt x="15443" y="4763"/>
                    <a:pt x="15443" y="4525"/>
                    <a:pt x="15301" y="4382"/>
                  </a:cubicBezTo>
                  <a:lnTo>
                    <a:pt x="11062" y="143"/>
                  </a:lnTo>
                  <a:cubicBezTo>
                    <a:pt x="10907" y="1"/>
                    <a:pt x="10669" y="1"/>
                    <a:pt x="10526" y="143"/>
                  </a:cubicBezTo>
                  <a:lnTo>
                    <a:pt x="6287" y="4382"/>
                  </a:lnTo>
                  <a:cubicBezTo>
                    <a:pt x="6145" y="4525"/>
                    <a:pt x="5906" y="4525"/>
                    <a:pt x="5752" y="4382"/>
                  </a:cubicBezTo>
                  <a:lnTo>
                    <a:pt x="5680" y="4311"/>
                  </a:lnTo>
                  <a:cubicBezTo>
                    <a:pt x="5537" y="4156"/>
                    <a:pt x="5395" y="3870"/>
                    <a:pt x="5383" y="3668"/>
                  </a:cubicBezTo>
                  <a:cubicBezTo>
                    <a:pt x="5383" y="3668"/>
                    <a:pt x="5323" y="3084"/>
                    <a:pt x="4966" y="2739"/>
                  </a:cubicBezTo>
                  <a:cubicBezTo>
                    <a:pt x="4347" y="2120"/>
                    <a:pt x="3347" y="2120"/>
                    <a:pt x="2728" y="2739"/>
                  </a:cubicBezTo>
                  <a:cubicBezTo>
                    <a:pt x="2120" y="3346"/>
                    <a:pt x="2120" y="4346"/>
                    <a:pt x="2728" y="4966"/>
                  </a:cubicBezTo>
                  <a:close/>
                </a:path>
              </a:pathLst>
            </a:custGeom>
            <a:solidFill>
              <a:srgbClr val="FFBD47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BB067E9-8E8C-78D7-4185-905655C1A665}"/>
              </a:ext>
            </a:extLst>
          </p:cNvPr>
          <p:cNvSpPr txBox="1"/>
          <p:nvPr/>
        </p:nvSpPr>
        <p:spPr>
          <a:xfrm>
            <a:off x="799208" y="1692419"/>
            <a:ext cx="1459801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kern="1200" dirty="0"/>
              <a:t>Internet </a:t>
            </a:r>
            <a:br>
              <a:rPr lang="en-GB" sz="1600" kern="1200" dirty="0"/>
            </a:br>
            <a:r>
              <a:rPr lang="en-GB" sz="1600" kern="1200" dirty="0"/>
              <a:t>Infrastruktur </a:t>
            </a:r>
            <a:endParaRPr lang="en-US" sz="1600" kern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EA17E1-43CA-F024-6D97-66C7671CE308}"/>
              </a:ext>
            </a:extLst>
          </p:cNvPr>
          <p:cNvSpPr txBox="1"/>
          <p:nvPr/>
        </p:nvSpPr>
        <p:spPr>
          <a:xfrm>
            <a:off x="2651495" y="1587479"/>
            <a:ext cx="14598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GB" sz="1600" dirty="0" err="1"/>
              <a:t>Arbeitsraum</a:t>
            </a:r>
            <a:endParaRPr lang="en-US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C9FFD1-2C5D-E0E5-76BD-078571F0A3DB}"/>
              </a:ext>
            </a:extLst>
          </p:cNvPr>
          <p:cNvSpPr txBox="1"/>
          <p:nvPr/>
        </p:nvSpPr>
        <p:spPr>
          <a:xfrm>
            <a:off x="4537037" y="1461832"/>
            <a:ext cx="14598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GB" sz="1600" dirty="0"/>
              <a:t>Rechtlicher Rahmen  </a:t>
            </a:r>
            <a:endParaRPr lang="en-US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5F736F-0D74-E037-86B2-7C17353DBF15}"/>
              </a:ext>
            </a:extLst>
          </p:cNvPr>
          <p:cNvSpPr txBox="1"/>
          <p:nvPr/>
        </p:nvSpPr>
        <p:spPr>
          <a:xfrm>
            <a:off x="6489556" y="1803218"/>
            <a:ext cx="1459801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kern="1200" dirty="0" err="1"/>
              <a:t>Arbeitskultur</a:t>
            </a:r>
            <a:endParaRPr lang="en-US" sz="1600" kern="1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52C51B-0327-CF54-B423-2673F59311E9}"/>
              </a:ext>
            </a:extLst>
          </p:cNvPr>
          <p:cNvSpPr txBox="1"/>
          <p:nvPr/>
        </p:nvSpPr>
        <p:spPr>
          <a:xfrm>
            <a:off x="1847470" y="2559563"/>
            <a:ext cx="14598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GB" sz="1600" dirty="0"/>
              <a:t>Wirtschaftliche Struktur</a:t>
            </a:r>
            <a:endParaRPr lang="en-US" sz="1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81EBB3-E46E-B650-8A40-569CBE86669A}"/>
              </a:ext>
            </a:extLst>
          </p:cNvPr>
          <p:cNvSpPr txBox="1"/>
          <p:nvPr/>
        </p:nvSpPr>
        <p:spPr>
          <a:xfrm>
            <a:off x="3625629" y="2459535"/>
            <a:ext cx="1459801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kern="1200" dirty="0"/>
              <a:t>Digitale</a:t>
            </a:r>
            <a:br>
              <a:rPr lang="en-GB" sz="1600" kern="1200" dirty="0"/>
            </a:br>
            <a:r>
              <a:rPr lang="en-GB" sz="1600" kern="1200" dirty="0" err="1"/>
              <a:t>Kompetenzen</a:t>
            </a:r>
            <a:endParaRPr lang="en-US" sz="1600" kern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4A4762-ABC3-587D-9E6E-2B9469BECDE9}"/>
              </a:ext>
            </a:extLst>
          </p:cNvPr>
          <p:cNvSpPr txBox="1"/>
          <p:nvPr/>
        </p:nvSpPr>
        <p:spPr>
          <a:xfrm>
            <a:off x="5431299" y="2650144"/>
            <a:ext cx="15754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GB" sz="1600" dirty="0" err="1"/>
              <a:t>Demographie</a:t>
            </a:r>
            <a:endParaRPr lang="en-US" sz="1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B68658-AEA4-A7CF-3A6A-DBD108D2E85E}"/>
              </a:ext>
            </a:extLst>
          </p:cNvPr>
          <p:cNvSpPr txBox="1"/>
          <p:nvPr/>
        </p:nvSpPr>
        <p:spPr>
          <a:xfrm>
            <a:off x="2810361" y="3470889"/>
            <a:ext cx="14598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Öffentliche </a:t>
            </a:r>
            <a:br>
              <a:rPr lang="en-GB" sz="1400" dirty="0"/>
            </a:br>
            <a:r>
              <a:rPr lang="en-GB" sz="1400" dirty="0"/>
              <a:t>Dienstleistungen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5DFB96D-A12C-1F68-1250-4F9FD7E91353}"/>
              </a:ext>
            </a:extLst>
          </p:cNvPr>
          <p:cNvSpPr txBox="1"/>
          <p:nvPr/>
        </p:nvSpPr>
        <p:spPr>
          <a:xfrm>
            <a:off x="4473188" y="3586442"/>
            <a:ext cx="14598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600" dirty="0"/>
              <a:t>Transport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B48937C1-E6F8-E2F8-C936-8FDD2115FFCB}"/>
              </a:ext>
            </a:extLst>
          </p:cNvPr>
          <p:cNvSpPr txBox="1">
            <a:spLocks/>
          </p:cNvSpPr>
          <p:nvPr/>
        </p:nvSpPr>
        <p:spPr>
          <a:xfrm>
            <a:off x="738731" y="300003"/>
            <a:ext cx="8211888" cy="6256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de-DE" sz="2800" dirty="0"/>
              <a:t>Bewertung der Bedingungen für Telearbeit</a:t>
            </a:r>
            <a:endParaRPr lang="it-IT" sz="28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9A82847-B5B3-34C1-F275-A0983B4E561B}"/>
              </a:ext>
            </a:extLst>
          </p:cNvPr>
          <p:cNvSpPr/>
          <p:nvPr/>
        </p:nvSpPr>
        <p:spPr>
          <a:xfrm>
            <a:off x="6809970" y="3572948"/>
            <a:ext cx="1724251" cy="2141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900" dirty="0">
                <a:solidFill>
                  <a:sysClr val="windowText" lastClr="000000"/>
                </a:solidFill>
              </a:rPr>
              <a:t>Grundlegende </a:t>
            </a:r>
            <a:r>
              <a:rPr lang="it-IT" sz="900" dirty="0" err="1">
                <a:solidFill>
                  <a:sysClr val="windowText" lastClr="000000"/>
                </a:solidFill>
              </a:rPr>
              <a:t>Anforderungen</a:t>
            </a:r>
            <a:endParaRPr lang="en-GB" sz="900" dirty="0">
              <a:solidFill>
                <a:sysClr val="windowText" lastClr="000000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6363728-068E-9B32-12EF-12D1101DE715}"/>
              </a:ext>
            </a:extLst>
          </p:cNvPr>
          <p:cNvSpPr/>
          <p:nvPr/>
        </p:nvSpPr>
        <p:spPr>
          <a:xfrm>
            <a:off x="6809969" y="3876892"/>
            <a:ext cx="1724251" cy="19594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900" dirty="0" err="1"/>
              <a:t>Einflussreiche Faktoren</a:t>
            </a:r>
            <a:endParaRPr lang="en-GB" sz="9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3585E63-8466-6BAA-8B6F-08598376C6E9}"/>
              </a:ext>
            </a:extLst>
          </p:cNvPr>
          <p:cNvSpPr/>
          <p:nvPr/>
        </p:nvSpPr>
        <p:spPr>
          <a:xfrm>
            <a:off x="6809971" y="4180835"/>
            <a:ext cx="1724249" cy="183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900" dirty="0" err="1"/>
              <a:t>Pull-Faktoren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46894522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s-CFE-Marroon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s-CFE-Marroon" id="{DFF3BB7D-A333-4B0F-90D8-31F29BB9F3C4}" vid="{E769B20C-16E8-4E32-9784-68AAD8EFEC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OECDListFormCollapsible</Display>
  <Edit>OECDListFormCollapsible</Edit>
  <New>OECDListFormCollapsible</New>
</FormTemplates>
</file>

<file path=customXml/item2.xml><?xml version="1.0" encoding="utf-8"?>
<?mso-contentType ?>
<SharedContentType xmlns="Microsoft.SharePoint.Taxonomy.ContentTypeSync" SourceId="27ec883c-a62c-444f-a935-fcddb579e39d" ContentTypeId="0x0101008B4DD370EC31429186F3AD49F0D3098F00D44DBCB9EB4F45278CB5C9765BE52995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Working Document" ma:contentTypeID="0x0101008B4DD370EC31429186F3AD49F0D3098F00D44DBCB9EB4F45278CB5C9765BE5299500A4858B360C6A491AA753F8BCA47AA910004E623AE0B855E041B1290D0883742A68" ma:contentTypeVersion="51" ma:contentTypeDescription="" ma:contentTypeScope="" ma:versionID="312617a34f197ec23cf0899b2747cf63">
  <xsd:schema xmlns:xsd="http://www.w3.org/2001/XMLSchema" xmlns:xs="http://www.w3.org/2001/XMLSchema" xmlns:p="http://schemas.microsoft.com/office/2006/metadata/properties" xmlns:ns1="54c4cd27-f286-408f-9ce0-33c1e0f3ab39" xmlns:ns2="c0e75541-f54f-401c-9a34-cb7fded40982" xmlns:ns3="bbc7a7a3-1361-4a32-9a19-e150eb4da2ba" xmlns:ns5="c9f238dd-bb73-4aef-a7a5-d644ad823e52" xmlns:ns6="ca82dde9-3436-4d3d-bddd-d31447390034" xmlns:ns7="http://schemas.microsoft.com/sharepoint/v4" targetNamespace="http://schemas.microsoft.com/office/2006/metadata/properties" ma:root="true" ma:fieldsID="3d4cef09d4c8b6946a1f5dd62d81f22b" ns1:_="" ns2:_="" ns3:_="" ns5:_="" ns6:_="" ns7:_="">
    <xsd:import namespace="54c4cd27-f286-408f-9ce0-33c1e0f3ab39"/>
    <xsd:import namespace="c0e75541-f54f-401c-9a34-cb7fded40982"/>
    <xsd:import namespace="bbc7a7a3-1361-4a32-9a19-e150eb4da2ba"/>
    <xsd:import namespace="c9f238dd-bb73-4aef-a7a5-d644ad823e52"/>
    <xsd:import namespace="ca82dde9-3436-4d3d-bddd-d31447390034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OECDKimStatus" minOccurs="0"/>
                <xsd:element ref="ns1:OECDKimBussinessContext" minOccurs="0"/>
                <xsd:element ref="ns1:OECDKimProvenance" minOccurs="0"/>
                <xsd:element ref="ns2:OECDExpirationDate" minOccurs="0"/>
                <xsd:element ref="ns3:OECDProjectLookup" minOccurs="0"/>
                <xsd:element ref="ns3:OECDProjectManager" minOccurs="0"/>
                <xsd:element ref="ns3:OECDProjectMembers" minOccurs="0"/>
                <xsd:element ref="ns3:OECDMainProject" minOccurs="0"/>
                <xsd:element ref="ns3:OECDPinnedBy" minOccurs="0"/>
                <xsd:element ref="ns5:eShareCountryTaxHTField0" minOccurs="0"/>
                <xsd:element ref="ns5:eShareTopicTaxHTField0" minOccurs="0"/>
                <xsd:element ref="ns5:eShareKeywordsTaxHTField0" minOccurs="0"/>
                <xsd:element ref="ns5:eShareCommitteeTaxHTField0" minOccurs="0"/>
                <xsd:element ref="ns5:eSharePWBTaxHTField0" minOccurs="0"/>
                <xsd:element ref="ns6:OECDlanguage" minOccurs="0"/>
                <xsd:element ref="ns6:TaxCatchAll" minOccurs="0"/>
                <xsd:element ref="ns6:TaxCatchAllLabel" minOccurs="0"/>
                <xsd:element ref="ns1:OECDMeetingDate" minOccurs="0"/>
                <xsd:element ref="ns3:b5734379896a43bfa9844e286e5b2c8d" minOccurs="0"/>
                <xsd:element ref="ns2:i38748f9a9154900b8a26f19217530ef" minOccurs="0"/>
                <xsd:element ref="ns3:fc991543b5234ffe9aadfa6c2c5f4ba5" minOccurs="0"/>
                <xsd:element ref="ns3:OECDSharingStatus" minOccurs="0"/>
                <xsd:element ref="ns3:OECDCommunityDocumentURL" minOccurs="0"/>
                <xsd:element ref="ns3:OECDCommunityDocumentID" minOccurs="0"/>
                <xsd:element ref="ns3:OECDTagsCache" minOccurs="0"/>
                <xsd:element ref="ns2:eShareHorizProjTaxHTField0" minOccurs="0"/>
                <xsd:element ref="ns2:OECDAllRelatedUsers" minOccurs="0"/>
                <xsd:element ref="ns3:SharedWithUsers" minOccurs="0"/>
                <xsd:element ref="ns7:IconOverlay" minOccurs="0"/>
                <xsd:element ref="ns1:OECD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4cd27-f286-408f-9ce0-33c1e0f3ab39" elementFormDefault="qualified">
    <xsd:import namespace="http://schemas.microsoft.com/office/2006/documentManagement/types"/>
    <xsd:import namespace="http://schemas.microsoft.com/office/infopath/2007/PartnerControls"/>
    <xsd:element name="OECDKimStatus" ma:index="3" nillable="true" ma:displayName="Kim status" ma:default="Draft" ma:description="" ma:format="Dropdown" ma:hidden="true" ma:internalName="OECDKimStatus" ma:readOnly="false">
      <xsd:simpleType>
        <xsd:restriction base="dms:Choice">
          <xsd:enumeration value="Draft"/>
          <xsd:enumeration value="Final"/>
        </xsd:restriction>
      </xsd:simpleType>
    </xsd:element>
    <xsd:element name="OECDKimBussinessContext" ma:index="4" nillable="true" ma:displayName="Kim bussiness context" ma:description="" ma:hidden="true" ma:internalName="OECDKimBussinessContext" ma:readOnly="false">
      <xsd:simpleType>
        <xsd:restriction base="dms:Text"/>
      </xsd:simpleType>
    </xsd:element>
    <xsd:element name="OECDKimProvenance" ma:index="5" nillable="true" ma:displayName="Kim provenance" ma:description="" ma:hidden="true" ma:internalName="OECDKimProvenance" ma:readOnly="false">
      <xsd:simpleType>
        <xsd:restriction base="dms:Text">
          <xsd:maxLength value="255"/>
        </xsd:restriction>
      </xsd:simpleType>
    </xsd:element>
    <xsd:element name="OECDMeetingDate" ma:index="31" nillable="true" ma:displayName="Meeting Date" ma:default="" ma:format="DateOnly" ma:hidden="true" ma:internalName="OECDMeetingDate">
      <xsd:simpleType>
        <xsd:restriction base="dms:DateTime"/>
      </xsd:simpleType>
    </xsd:element>
    <xsd:element name="OECDYear" ma:index="44" nillable="true" ma:displayName="Year" ma:description="" ma:internalName="OECDYear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e75541-f54f-401c-9a34-cb7fded40982" elementFormDefault="qualified">
    <xsd:import namespace="http://schemas.microsoft.com/office/2006/documentManagement/types"/>
    <xsd:import namespace="http://schemas.microsoft.com/office/infopath/2007/PartnerControls"/>
    <xsd:element name="OECDExpirationDate" ma:index="8" nillable="true" ma:displayName="Highlights" ma:default="" ma:description="" ma:format="DateOnly" ma:hidden="true" ma:indexed="true" ma:internalName="OECDExpirationDate" ma:readOnly="false">
      <xsd:simpleType>
        <xsd:restriction base="dms:DateTime"/>
      </xsd:simpleType>
    </xsd:element>
    <xsd:element name="i38748f9a9154900b8a26f19217530ef" ma:index="33" nillable="true" ma:taxonomy="true" ma:internalName="i38748f9a9154900b8a26f19217530ef" ma:taxonomyFieldName="OECDHorizontalProjects" ma:displayName="Horizontal project" ma:readOnly="false" ma:default="" ma:fieldId="{238748f9-a915-4900-b8a2-6f19217530ef}" ma:taxonomyMulti="true" ma:sspId="27ec883c-a62c-444f-a935-fcddb579e39d" ma:termSetId="d3ca0e0e-65f9-44bf-9d98-5271504f6d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HorizProjTaxHTField0" ma:index="40" nillable="true" ma:displayName="OECDHorizontalProjects_0" ma:description="" ma:hidden="true" ma:internalName="eShareHorizProjTaxHTField0">
      <xsd:simpleType>
        <xsd:restriction base="dms:Note"/>
      </xsd:simpleType>
    </xsd:element>
    <xsd:element name="OECDAllRelatedUsers" ma:index="41" nillable="true" ma:displayName="All related users" ma:description="" ma:hidden="true" ma:internalName="OECDAllRelatedUs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7a7a3-1361-4a32-9a19-e150eb4da2ba" elementFormDefault="qualified">
    <xsd:import namespace="http://schemas.microsoft.com/office/2006/documentManagement/types"/>
    <xsd:import namespace="http://schemas.microsoft.com/office/infopath/2007/PartnerControls"/>
    <xsd:element name="OECDProjectLookup" ma:index="9" nillable="true" ma:displayName="Project" ma:description="" ma:hidden="true" ma:indexed="true" ma:list="96bfc537-3f4a-49f4-8bd3-4998d9b1134f" ma:internalName="OECDProjectLookup" ma:readOnly="false" ma:showField="OECDShortProjectName" ma:web="bbc7a7a3-1361-4a32-9a19-e150eb4da2ba">
      <xsd:simpleType>
        <xsd:restriction base="dms:Lookup"/>
      </xsd:simpleType>
    </xsd:element>
    <xsd:element name="OECDProjectManager" ma:index="10" nillable="true" ma:displayName="Project manager" ma:description="" ma:hidden="true" ma:indexed="true" ma:internalName="OECDProjectManag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ProjectMembers" ma:index="11" nillable="true" ma:displayName="Project members" ma:description="" ma:hidden="true" ma:internalName="OECDProjectMembers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MainProject" ma:index="14" nillable="true" ma:displayName="Main project" ma:description="" ma:hidden="true" ma:indexed="true" ma:list="96bfc537-3f4a-49f4-8bd3-4998d9b1134f" ma:internalName="OECDMainProject" ma:readOnly="false" ma:showField="OECDShortProjectName">
      <xsd:simpleType>
        <xsd:restriction base="dms:Lookup"/>
      </xsd:simpleType>
    </xsd:element>
    <xsd:element name="OECDPinnedBy" ma:index="15" nillable="true" ma:displayName="Pinned by" ma:description="" ma:hidden="true" ma:internalName="OECDPinn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5734379896a43bfa9844e286e5b2c8d" ma:index="32" nillable="true" ma:displayName="Deliverable owner_0" ma:hidden="true" ma:internalName="b5734379896a43bfa9844e286e5b2c8d">
      <xsd:simpleType>
        <xsd:restriction base="dms:Note"/>
      </xsd:simpleType>
    </xsd:element>
    <xsd:element name="fc991543b5234ffe9aadfa6c2c5f4ba5" ma:index="34" nillable="true" ma:taxonomy="true" ma:internalName="fc991543b5234ffe9aadfa6c2c5f4ba5" ma:taxonomyFieldName="OECDProjectOwnerStructure" ma:displayName="Project owner" ma:readOnly="false" ma:default="" ma:fieldId="fc991543-b523-4ffe-9aad-fa6c2c5f4ba5" ma:taxonomyMulti="true" ma:sspId="27ec883c-a62c-444f-a935-fcddb579e39d" ma:termSetId="aeec4dcb-19ee-4bc0-941f-681845b568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ECDSharingStatus" ma:index="35" nillable="true" ma:displayName="O.N.E Document Sharing Status" ma:description="" ma:hidden="true" ma:internalName="OECDSharingStatus">
      <xsd:simpleType>
        <xsd:restriction base="dms:Text"/>
      </xsd:simpleType>
    </xsd:element>
    <xsd:element name="OECDCommunityDocumentURL" ma:index="36" nillable="true" ma:displayName="O.N.E Community Document URL" ma:description="" ma:hidden="true" ma:internalName="OECDCommunityDocumentURL">
      <xsd:simpleType>
        <xsd:restriction base="dms:Text"/>
      </xsd:simpleType>
    </xsd:element>
    <xsd:element name="OECDCommunityDocumentID" ma:index="37" nillable="true" ma:displayName="O.N.E Community Document ID" ma:decimals="0" ma:description="" ma:hidden="true" ma:internalName="OECDCommunityDocumentID">
      <xsd:simpleType>
        <xsd:restriction base="dms:Number"/>
      </xsd:simpleType>
    </xsd:element>
    <xsd:element name="OECDTagsCache" ma:index="39" nillable="true" ma:displayName="Tags cache" ma:description="" ma:hidden="true" ma:internalName="OECDTagsCache">
      <xsd:simpleType>
        <xsd:restriction base="dms:Note"/>
      </xsd:simpleType>
    </xsd:element>
    <xsd:element name="SharedWithUsers" ma:index="4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238dd-bb73-4aef-a7a5-d644ad823e52" elementFormDefault="qualified">
    <xsd:import namespace="http://schemas.microsoft.com/office/2006/documentManagement/types"/>
    <xsd:import namespace="http://schemas.microsoft.com/office/infopath/2007/PartnerControls"/>
    <xsd:element name="eShareCountryTaxHTField0" ma:index="18" nillable="true" ma:taxonomy="true" ma:internalName="eShareCountryTaxHTField0" ma:taxonomyFieldName="OECDCountry" ma:displayName="Country" ma:readOnly="false" ma:default="" ma:fieldId="{aa366335-bba6-4f71-86c6-f91b1ae503c2}" ma:taxonomyMulti="true" ma:sspId="27ec883c-a62c-444f-a935-fcddb579e39d" ma:termSetId="e1026e78-e24d-4b33-a8f4-6ff75b8e5a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TopicTaxHTField0" ma:index="19" nillable="true" ma:taxonomy="true" ma:internalName="eShareTopicTaxHTField0" ma:taxonomyFieldName="OECDTopic" ma:displayName="Topic" ma:readOnly="false" ma:default="" ma:fieldId="{9b5335f8-765c-484a-86dd-d10580650a95}" ma:taxonomyMulti="true" ma:sspId="27ec883c-a62c-444f-a935-fcddb579e39d" ma:termSetId="d0043ed9-7fdc-4b21-8641-a864cc50d2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KeywordsTaxHTField0" ma:index="20" nillable="true" ma:taxonomy="true" ma:internalName="eShareKeywordsTaxHTField0" ma:taxonomyFieldName="OECDKeywords" ma:displayName="Keywords" ma:default="" ma:fieldId="{8a7c3663-990d-467c-b1b8-bb4b775674ad}" ma:taxonomyMulti="true" ma:sspId="27ec883c-a62c-444f-a935-fcddb579e39d" ma:termSetId="f51791ee-8e04-4654-a875-fc747102cd4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ShareCommitteeTaxHTField0" ma:index="21" nillable="true" ma:taxonomy="true" ma:internalName="eShareCommitteeTaxHTField0" ma:taxonomyFieldName="OECDCommittee" ma:displayName="Committee" ma:fieldId="{29494d90-e667-47b5-adc1-d09dfb5832ab}" ma:sspId="27ec883c-a62c-444f-a935-fcddb579e39d" ma:termSetId="87919aae-be42-4481-84cf-2389a5c84ac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PWBTaxHTField0" ma:index="22" nillable="true" ma:taxonomy="true" ma:internalName="eSharePWBTaxHTField0" ma:taxonomyFieldName="OECDPWB" ma:displayName="PWB" ma:fieldId="{fe327ce1-b783-48aa-9b0b-52ad26d1c9f6}" ma:sspId="27ec883c-a62c-444f-a935-fcddb579e39d" ma:termSetId="7bc7477d-4ef0-4820-a158-bb7b3cda138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2dde9-3436-4d3d-bddd-d31447390034" elementFormDefault="qualified">
    <xsd:import namespace="http://schemas.microsoft.com/office/2006/documentManagement/types"/>
    <xsd:import namespace="http://schemas.microsoft.com/office/infopath/2007/PartnerControls"/>
    <xsd:element name="OECDlanguage" ma:index="27" nillable="true" ma:displayName="Document language" ma:default="English" ma:description="" ma:format="Dropdown" ma:hidden="true" ma:internalName="OECDlanguage" ma:readOnly="false">
      <xsd:simpleType>
        <xsd:restriction base="dms:Choice">
          <xsd:enumeration value="English"/>
          <xsd:enumeration value="French"/>
        </xsd:restriction>
      </xsd:simpleType>
    </xsd:element>
    <xsd:element name="TaxCatchAll" ma:index="29" nillable="true" ma:displayName="Taxonomy Catch All Column" ma:description="" ma:hidden="true" ma:list="{53561090-12f8-4042-a5cb-68ff0701e989}" ma:internalName="TaxCatchAll" ma:showField="CatchAllData" ma:web="c0e75541-f54f-401c-9a34-cb7fded409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30" nillable="true" ma:displayName="Taxonomy Catch All Column1" ma:description="" ma:hidden="true" ma:list="{53561090-12f8-4042-a5cb-68ff0701e989}" ma:internalName="TaxCatchAllLabel" ma:readOnly="true" ma:showField="CatchAllDataLabel" ma:web="c0e75541-f54f-401c-9a34-cb7fded409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43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CtFieldPriority xmlns="http://www.oecd.org/eshare/projectsentre/CtFieldPriority/" xmlns:i="http://www.w3.org/2001/XMLSchema-instance">
  <PriorityFields xmlns:a="http://schemas.microsoft.com/2003/10/Serialization/Arrays"/>
</CtFieldPriority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38748f9a9154900b8a26f19217530ef xmlns="c0e75541-f54f-401c-9a34-cb7fded40982">
      <Terms xmlns="http://schemas.microsoft.com/office/infopath/2007/PartnerControls"/>
    </i38748f9a9154900b8a26f19217530ef>
    <OECDSharingStatus xmlns="bbc7a7a3-1361-4a32-9a19-e150eb4da2ba" xsi:nil="true"/>
    <OECDKimBussinessContext xmlns="54c4cd27-f286-408f-9ce0-33c1e0f3ab39" xsi:nil="true"/>
    <eSharePWB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1.2.1 Entrepreneurship, Industry and Local Development</TermName>
          <TermId xmlns="http://schemas.microsoft.com/office/infopath/2007/PartnerControls">f112433d-e6b9-4664-a8ee-9bf4b0397077</TermId>
        </TermInfo>
      </Terms>
    </eSharePWBTaxHTField0>
    <OECDlanguage xmlns="ca82dde9-3436-4d3d-bddd-d31447390034">English</OECDlanguage>
    <IconOverlay xmlns="http://schemas.microsoft.com/sharepoint/v4" xsi:nil="true"/>
    <OECDProjectLookup xmlns="bbc7a7a3-1361-4a32-9a19-e150eb4da2ba">28</OECDProjectLookup>
    <OECDMainProject xmlns="bbc7a7a3-1361-4a32-9a19-e150eb4da2ba" xsi:nil="true"/>
    <OECDPinnedBy xmlns="bbc7a7a3-1361-4a32-9a19-e150eb4da2ba">
      <UserInfo>
        <DisplayName/>
        <AccountId xsi:nil="true"/>
        <AccountType/>
      </UserInfo>
    </OECDPinnedBy>
    <b5734379896a43bfa9844e286e5b2c8d xmlns="bbc7a7a3-1361-4a32-9a19-e150eb4da2ba" xsi:nil="true"/>
    <OECDExpirationDate xmlns="c0e75541-f54f-401c-9a34-cb7fded40982" xsi:nil="true"/>
    <OECDProjectManager xmlns="bbc7a7a3-1361-4a32-9a19-e150eb4da2ba">
      <UserInfo>
        <DisplayName/>
        <AccountId>102</AccountId>
        <AccountType/>
      </UserInfo>
    </OECDProjectManager>
    <OECDMeetingDate xmlns="54c4cd27-f286-408f-9ce0-33c1e0f3ab39" xsi:nil="true"/>
    <OECDTagsCache xmlns="bbc7a7a3-1361-4a32-9a19-e150eb4da2ba" xsi:nil="true"/>
    <eShareHorizProjTaxHTField0 xmlns="c0e75541-f54f-401c-9a34-cb7fded40982" xsi:nil="true"/>
    <eShareCommitteeTaxHTField0 xmlns="c9f238dd-bb73-4aef-a7a5-d644ad823e52">
      <Terms xmlns="http://schemas.microsoft.com/office/infopath/2007/PartnerControls"/>
    </eShareCommitteeTaxHTField0>
    <OECDYear xmlns="54c4cd27-f286-408f-9ce0-33c1e0f3ab39" xsi:nil="true"/>
    <OECDKimProvenance xmlns="54c4cd27-f286-408f-9ce0-33c1e0f3ab39" xsi:nil="true"/>
    <OECDProjectMembers xmlns="bbc7a7a3-1361-4a32-9a19-e150eb4da2ba">
      <UserInfo>
        <DisplayName>PROTO Alessandra, CFE/LESI/TREN</DisplayName>
        <AccountId>102</AccountId>
        <AccountType/>
      </UserInfo>
      <UserInfo>
        <DisplayName>CAMPESTRIN Elisa, CFE/LESI/TREN</DisplayName>
        <AccountId>156</AccountId>
        <AccountType/>
      </UserInfo>
      <UserInfo>
        <DisplayName>CHIZZALI Roberto, CFE/LESI/TREN</DisplayName>
        <AccountId>82</AccountId>
        <AccountType/>
      </UserInfo>
      <UserInfo>
        <DisplayName>TRAVKINA Ekaterina, CFE/LESI</DisplayName>
        <AccountId>91</AccountId>
        <AccountType/>
      </UserInfo>
      <UserInfo>
        <DisplayName>NARDELLI Laura, CFE/MSU</DisplayName>
        <AccountId>100</AccountId>
        <AccountType/>
      </UserInfo>
      <UserInfo>
        <DisplayName>CORBETTA Mattia, CFE/LESI/TREN</DisplayName>
        <AccountId>2323</AccountId>
        <AccountType/>
      </UserInfo>
      <UserInfo>
        <DisplayName>VERMEULEN Wessel, CFE/LESI/TREN</DisplayName>
        <AccountId>2572</AccountId>
        <AccountType/>
      </UserInfo>
      <UserInfo>
        <DisplayName>MENON Carlo, CFE/LESI/TREN</DisplayName>
        <AccountId>1505</AccountId>
        <AccountType/>
      </UserInfo>
      <UserInfo>
        <DisplayName>MAGUIRE Karen, CFE/LESI</DisplayName>
        <AccountId>647</AccountId>
        <AccountType/>
      </UserInfo>
      <UserInfo>
        <DisplayName>TURK Mohammet, CFE/MSU</DisplayName>
        <AccountId>1747</AccountId>
        <AccountType/>
      </UserInfo>
      <UserInfo>
        <DisplayName>WEINGARDEN Alison, CFE/LESI/TREN</DisplayName>
        <AccountId>2619</AccountId>
        <AccountType/>
      </UserInfo>
      <UserInfo>
        <DisplayName>LANGENBUCHER Kristine, CFE/LESI</DisplayName>
        <AccountId>537</AccountId>
        <AccountType/>
      </UserInfo>
      <UserInfo>
        <DisplayName>CIAMPI STANCOVA Katerina, CFE/LESI/TREN</DisplayName>
        <AccountId>3458</AccountId>
        <AccountType/>
      </UserInfo>
      <UserInfo>
        <DisplayName>DELLADIO Silvia, CFE/LESI/TREN</DisplayName>
        <AccountId>4046</AccountId>
        <AccountType/>
      </UserInfo>
      <UserInfo>
        <DisplayName>GASTALDI Chiara, CFE/LESI/TREN</DisplayName>
        <AccountId>4109</AccountId>
        <AccountType/>
      </UserInfo>
      <UserInfo>
        <DisplayName>ANSELMI Gaia, CFE/LESI/TREN</DisplayName>
        <AccountId>4118</AccountId>
        <AccountType/>
      </UserInfo>
    </OECDProjectMembers>
    <fc991543b5234ffe9aadfa6c2c5f4ba5 xmlns="bbc7a7a3-1361-4a32-9a19-e150eb4da2ba">
      <Terms xmlns="http://schemas.microsoft.com/office/infopath/2007/PartnerControls"/>
    </fc991543b5234ffe9aadfa6c2c5f4ba5>
    <OECDCommunityDocumentURL xmlns="bbc7a7a3-1361-4a32-9a19-e150eb4da2ba" xsi:nil="true"/>
    <OECDKimStatus xmlns="54c4cd27-f286-408f-9ce0-33c1e0f3ab39">Draft</OECDKimStatus>
    <eShareCountryTaxHTField0 xmlns="c9f238dd-bb73-4aef-a7a5-d644ad823e52">
      <Terms xmlns="http://schemas.microsoft.com/office/infopath/2007/PartnerControls"/>
    </eShareCountryTaxHTField0>
    <eShareTopicTaxHTField0 xmlns="c9f238dd-bb73-4aef-a7a5-d644ad823e52">
      <Terms xmlns="http://schemas.microsoft.com/office/infopath/2007/PartnerControls"/>
    </eShareTopicTaxHTField0>
    <eShareKeywordsTaxHTField0 xmlns="c9f238dd-bb73-4aef-a7a5-d644ad823e52">
      <Terms xmlns="http://schemas.microsoft.com/office/infopath/2007/PartnerControls"/>
    </eShareKeywordsTaxHTField0>
    <OECDCommunityDocumentID xmlns="bbc7a7a3-1361-4a32-9a19-e150eb4da2ba" xsi:nil="true"/>
    <OECDAllRelatedUsers xmlns="c0e75541-f54f-401c-9a34-cb7fded40982">
      <UserInfo>
        <DisplayName/>
        <AccountId xsi:nil="true"/>
        <AccountType/>
      </UserInfo>
    </OECDAllRelatedUsers>
    <TaxCatchAll xmlns="ca82dde9-3436-4d3d-bddd-d31447390034">
      <Value>220</Value>
    </TaxCatchAll>
  </documentManagement>
</p:properties>
</file>

<file path=customXml/itemProps1.xml><?xml version="1.0" encoding="utf-8"?>
<ds:datastoreItem xmlns:ds="http://schemas.openxmlformats.org/officeDocument/2006/customXml" ds:itemID="{DAEAAAC0-6657-4F8F-BB68-8C55FEDC63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BEF958-0680-4AF7-BD90-3F596CEE24B5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0921CFA0-E306-42D8-AC02-79C3A44183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c4cd27-f286-408f-9ce0-33c1e0f3ab39"/>
    <ds:schemaRef ds:uri="c0e75541-f54f-401c-9a34-cb7fded40982"/>
    <ds:schemaRef ds:uri="bbc7a7a3-1361-4a32-9a19-e150eb4da2ba"/>
    <ds:schemaRef ds:uri="c9f238dd-bb73-4aef-a7a5-d644ad823e52"/>
    <ds:schemaRef ds:uri="ca82dde9-3436-4d3d-bddd-d31447390034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79A9E86-6907-4774-9EC5-2B2F227337DF}">
  <ds:schemaRefs>
    <ds:schemaRef ds:uri="http://www.oecd.org/eshare/projectsentre/CtFieldPriority/"/>
    <ds:schemaRef ds:uri="http://schemas.microsoft.com/2003/10/Serialization/Arrays"/>
  </ds:schemaRefs>
</ds:datastoreItem>
</file>

<file path=customXml/itemProps5.xml><?xml version="1.0" encoding="utf-8"?>
<ds:datastoreItem xmlns:ds="http://schemas.openxmlformats.org/officeDocument/2006/customXml" ds:itemID="{D3EB8194-7AE5-452E-A620-BE40F08DC533}">
  <ds:schemaRefs>
    <ds:schemaRef ds:uri="bbc7a7a3-1361-4a32-9a19-e150eb4da2ba"/>
    <ds:schemaRef ds:uri="54c4cd27-f286-408f-9ce0-33c1e0f3ab39"/>
    <ds:schemaRef ds:uri="http://purl.org/dc/terms/"/>
    <ds:schemaRef ds:uri="http://schemas.microsoft.com/sharepoint/v4"/>
    <ds:schemaRef ds:uri="http://purl.org/dc/dcmitype/"/>
    <ds:schemaRef ds:uri="http://purl.org/dc/elements/1.1/"/>
    <ds:schemaRef ds:uri="c9f238dd-bb73-4aef-a7a5-d644ad823e52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ca82dde9-3436-4d3d-bddd-d31447390034"/>
    <ds:schemaRef ds:uri="c0e75541-f54f-401c-9a34-cb7fded40982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631</Words>
  <Application>Microsoft Office PowerPoint</Application>
  <PresentationFormat>Bildschirmpräsentation (16:9)</PresentationFormat>
  <Paragraphs>144</Paragraphs>
  <Slides>15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Calibri</vt:lpstr>
      <vt:lpstr>Graphik-SemiboldItalic</vt:lpstr>
      <vt:lpstr>Wingdings</vt:lpstr>
      <vt:lpstr>Themes-CFE-Marroon</vt:lpstr>
      <vt:lpstr>Erschließung des Potenzials der Telearbeit zur Bewältigung des Arbeitskräftemangels in der Ems-Achse, Deutschland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Danke!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IGLESIAS François, CFE/COM</dc:creator>
  <cp:keywords>docId:B787F206FAA3B9B3069B29648067E9D4</cp:keywords>
  <cp:lastModifiedBy>Tanja Manthey-Oberheide</cp:lastModifiedBy>
  <cp:revision>304</cp:revision>
  <dcterms:created xsi:type="dcterms:W3CDTF">2021-02-02T13:16:04Z</dcterms:created>
  <dcterms:modified xsi:type="dcterms:W3CDTF">2023-09-15T12:19:06Z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0x0101008B4DD370EC31429186F3AD49F0D3098F00D44DBCB9EB4F45278CB5C9765BE5299500A4858B360C6A491AA753F8BCA47AA910004E623AE0B855E041B1290D0883742A68</vt:lpwstr>
  </property>
  <property fmtid="{D5CDD505-2E9C-101B-9397-08002B2CF9AE}" pid="3" name="OECDProjectOwnerStructure">
    <vt:lpwstr/>
  </property>
  <property fmtid="{D5CDD505-2E9C-101B-9397-08002B2CF9AE}" pid="4" name="OECDHorizontalProjects">
    <vt:lpwstr/>
  </property>
  <property fmtid="{D5CDD505-2E9C-101B-9397-08002B2CF9AE}" pid="5" name="OECDCountry">
    <vt:lpwstr/>
  </property>
  <property fmtid="{D5CDD505-2E9C-101B-9397-08002B2CF9AE}" pid="6" name="OECDTopic">
    <vt:lpwstr/>
  </property>
  <property fmtid="{D5CDD505-2E9C-101B-9397-08002B2CF9AE}" pid="7" name="OECDCommittee">
    <vt:lpwstr/>
  </property>
  <property fmtid="{D5CDD505-2E9C-101B-9397-08002B2CF9AE}" pid="8" name="OECDPWB">
    <vt:lpwstr>220;#1.2.1 Entrepreneurship, Industry and Local Development|f112433d-e6b9-4664-a8ee-9bf4b0397077</vt:lpwstr>
  </property>
  <property fmtid="{D5CDD505-2E9C-101B-9397-08002B2CF9AE}" pid="9" name="OECDKeywords">
    <vt:lpwstr/>
  </property>
  <property fmtid="{D5CDD505-2E9C-101B-9397-08002B2CF9AE}" pid="10" name="eShareOrganisationTaxHTField0">
    <vt:lpwstr/>
  </property>
  <property fmtid="{D5CDD505-2E9C-101B-9397-08002B2CF9AE}" pid="11" name="d0b6f6ac229144c2899590f0436d9385">
    <vt:lpwstr/>
  </property>
  <property fmtid="{D5CDD505-2E9C-101B-9397-08002B2CF9AE}" pid="12" name="OECDProject">
    <vt:lpwstr/>
  </property>
  <property fmtid="{D5CDD505-2E9C-101B-9397-08002B2CF9AE}" pid="13" name="OECDOrganisation">
    <vt:lpwstr/>
  </property>
  <property fmtid="{D5CDD505-2E9C-101B-9397-08002B2CF9AE}" pid="14" name="_docset_NoMedatataSyncRequired">
    <vt:lpwstr>False</vt:lpwstr>
  </property>
</Properties>
</file>